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257" r:id="rId3"/>
    <p:sldId id="284" r:id="rId4"/>
    <p:sldId id="347" r:id="rId5"/>
    <p:sldId id="364" r:id="rId6"/>
    <p:sldId id="365" r:id="rId7"/>
    <p:sldId id="366" r:id="rId8"/>
    <p:sldId id="382" r:id="rId9"/>
    <p:sldId id="375" r:id="rId10"/>
    <p:sldId id="400" r:id="rId11"/>
    <p:sldId id="405" r:id="rId12"/>
    <p:sldId id="540" r:id="rId13"/>
    <p:sldId id="429" r:id="rId14"/>
    <p:sldId id="430" r:id="rId15"/>
    <p:sldId id="437" r:id="rId16"/>
    <p:sldId id="431" r:id="rId17"/>
    <p:sldId id="432" r:id="rId18"/>
    <p:sldId id="433" r:id="rId19"/>
    <p:sldId id="434" r:id="rId20"/>
    <p:sldId id="435" r:id="rId21"/>
    <p:sldId id="438" r:id="rId22"/>
    <p:sldId id="546" r:id="rId23"/>
    <p:sldId id="441" r:id="rId24"/>
    <p:sldId id="532" r:id="rId25"/>
    <p:sldId id="440" r:id="rId26"/>
    <p:sldId id="482" r:id="rId27"/>
    <p:sldId id="446" r:id="rId28"/>
    <p:sldId id="533" r:id="rId29"/>
    <p:sldId id="448" r:id="rId30"/>
    <p:sldId id="450" r:id="rId31"/>
    <p:sldId id="465" r:id="rId32"/>
    <p:sldId id="466" r:id="rId33"/>
    <p:sldId id="452" r:id="rId34"/>
    <p:sldId id="454" r:id="rId35"/>
    <p:sldId id="456" r:id="rId36"/>
    <p:sldId id="467" r:id="rId37"/>
    <p:sldId id="468" r:id="rId38"/>
    <p:sldId id="469" r:id="rId39"/>
    <p:sldId id="471" r:id="rId40"/>
    <p:sldId id="472" r:id="rId41"/>
    <p:sldId id="470" r:id="rId42"/>
    <p:sldId id="473" r:id="rId43"/>
    <p:sldId id="475" r:id="rId44"/>
    <p:sldId id="479" r:id="rId45"/>
    <p:sldId id="480" r:id="rId46"/>
    <p:sldId id="481" r:id="rId47"/>
    <p:sldId id="485" r:id="rId48"/>
    <p:sldId id="487" r:id="rId49"/>
    <p:sldId id="489" r:id="rId50"/>
    <p:sldId id="457" r:id="rId51"/>
    <p:sldId id="492" r:id="rId52"/>
    <p:sldId id="529" r:id="rId53"/>
    <p:sldId id="494" r:id="rId54"/>
    <p:sldId id="495" r:id="rId55"/>
    <p:sldId id="496" r:id="rId56"/>
    <p:sldId id="497" r:id="rId57"/>
    <p:sldId id="530" r:id="rId58"/>
    <p:sldId id="538" r:id="rId59"/>
    <p:sldId id="458" r:id="rId60"/>
    <p:sldId id="500" r:id="rId61"/>
    <p:sldId id="499" r:id="rId62"/>
    <p:sldId id="501" r:id="rId63"/>
    <p:sldId id="502" r:id="rId64"/>
    <p:sldId id="503" r:id="rId65"/>
    <p:sldId id="537" r:id="rId66"/>
    <p:sldId id="506" r:id="rId67"/>
    <p:sldId id="508" r:id="rId68"/>
    <p:sldId id="543" r:id="rId69"/>
    <p:sldId id="544" r:id="rId70"/>
    <p:sldId id="514" r:id="rId71"/>
    <p:sldId id="513" r:id="rId72"/>
    <p:sldId id="511" r:id="rId73"/>
    <p:sldId id="515" r:id="rId74"/>
    <p:sldId id="526" r:id="rId75"/>
    <p:sldId id="539" r:id="rId76"/>
    <p:sldId id="516" r:id="rId77"/>
    <p:sldId id="461" r:id="rId78"/>
    <p:sldId id="517" r:id="rId79"/>
    <p:sldId id="531" r:id="rId80"/>
    <p:sldId id="518" r:id="rId81"/>
    <p:sldId id="522" r:id="rId82"/>
    <p:sldId id="525" r:id="rId83"/>
    <p:sldId id="267" r:id="rId84"/>
    <p:sldId id="490" r:id="rId85"/>
    <p:sldId id="491" r:id="rId86"/>
    <p:sldId id="483" r:id="rId87"/>
    <p:sldId id="545" r:id="rId88"/>
    <p:sldId id="527" r:id="rId89"/>
    <p:sldId id="535" r:id="rId90"/>
    <p:sldId id="542"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256"/>
          </p14:sldIdLst>
        </p14:section>
        <p14:section name="I.1. Introduction" id="{2FD0FF71-F5FC-4EB7-B2CB-B31E4CBECD79}">
          <p14:sldIdLst>
            <p14:sldId id="257"/>
            <p14:sldId id="284"/>
            <p14:sldId id="347"/>
          </p14:sldIdLst>
        </p14:section>
        <p14:section name="I.2. Attacks and Defense Plan" id="{823922B7-28FA-40E1-AD86-EBA3F6007DB9}">
          <p14:sldIdLst>
            <p14:sldId id="364"/>
            <p14:sldId id="365"/>
            <p14:sldId id="366"/>
          </p14:sldIdLst>
        </p14:section>
        <p14:section name="II.1. A reminder on Gradients-based Attack" id="{131A0283-3839-44F5-8243-7FCD2C6D497C}">
          <p14:sldIdLst>
            <p14:sldId id="382"/>
            <p14:sldId id="375"/>
            <p14:sldId id="400"/>
            <p14:sldId id="405"/>
          </p14:sldIdLst>
        </p14:section>
        <p14:section name="II.2. Arms race defense" id="{B17EF54E-881C-475F-A698-3BAE93719387}">
          <p14:sldIdLst>
            <p14:sldId id="540"/>
            <p14:sldId id="429"/>
            <p14:sldId id="430"/>
            <p14:sldId id="437"/>
            <p14:sldId id="431"/>
            <p14:sldId id="432"/>
            <p14:sldId id="433"/>
            <p14:sldId id="434"/>
            <p14:sldId id="435"/>
            <p14:sldId id="438"/>
            <p14:sldId id="546"/>
            <p14:sldId id="441"/>
            <p14:sldId id="532"/>
          </p14:sldIdLst>
        </p14:section>
        <p14:section name="III.1. Defensive distillation (core idea)" id="{550191BC-ED5B-4F66-855D-DC671D15B276}">
          <p14:sldIdLst>
            <p14:sldId id="440"/>
            <p14:sldId id="482"/>
          </p14:sldIdLst>
        </p14:section>
        <p14:section name="III.2. Softmax with temperature" id="{516626D9-4EF4-411C-9803-9C6A6CBB9113}">
          <p14:sldIdLst>
            <p14:sldId id="446"/>
            <p14:sldId id="533"/>
            <p14:sldId id="448"/>
            <p14:sldId id="450"/>
            <p14:sldId id="465"/>
            <p14:sldId id="466"/>
          </p14:sldIdLst>
        </p14:section>
        <p14:section name="III.3. Defensive distillation strategy" id="{5DC32930-1845-437D-8E0D-6A130ACCDDE1}">
          <p14:sldIdLst>
            <p14:sldId id="452"/>
            <p14:sldId id="454"/>
          </p14:sldIdLst>
        </p14:section>
        <p14:section name="III.4. Retraining with defensive distillation" id="{1F7C16C5-2DC8-4C28-8CF9-73A522699AC4}">
          <p14:sldIdLst>
            <p14:sldId id="456"/>
            <p14:sldId id="467"/>
            <p14:sldId id="468"/>
            <p14:sldId id="469"/>
            <p14:sldId id="471"/>
            <p14:sldId id="472"/>
            <p14:sldId id="470"/>
            <p14:sldId id="473"/>
            <p14:sldId id="475"/>
            <p14:sldId id="479"/>
            <p14:sldId id="480"/>
            <p14:sldId id="481"/>
          </p14:sldIdLst>
        </p14:section>
        <p14:section name="IV.1. Carlini Wagner Attack" id="{6EC2D23D-AE29-4E62-A409-91244354AE6A}">
          <p14:sldIdLst>
            <p14:sldId id="485"/>
            <p14:sldId id="487"/>
            <p14:sldId id="489"/>
            <p14:sldId id="457"/>
            <p14:sldId id="492"/>
            <p14:sldId id="529"/>
            <p14:sldId id="494"/>
            <p14:sldId id="495"/>
            <p14:sldId id="496"/>
            <p14:sldId id="497"/>
            <p14:sldId id="530"/>
            <p14:sldId id="538"/>
          </p14:sldIdLst>
        </p14:section>
        <p14:section name="V.1. Black-boxing your model" id="{D045F430-D1B2-4799-B089-7BE3B12B92CA}">
          <p14:sldIdLst>
            <p14:sldId id="458"/>
            <p14:sldId id="500"/>
            <p14:sldId id="499"/>
          </p14:sldIdLst>
        </p14:section>
        <p14:section name="V.2. The surrogate attack" id="{02F32D34-0005-4F26-A72C-64C4179CCDDA}">
          <p14:sldIdLst>
            <p14:sldId id="501"/>
            <p14:sldId id="502"/>
            <p14:sldId id="503"/>
            <p14:sldId id="537"/>
          </p14:sldIdLst>
        </p14:section>
        <p14:section name="V.3. The boundary attack" id="{5FB267A7-75E6-46C8-8C2B-7B7C956CBC62}">
          <p14:sldIdLst>
            <p14:sldId id="506"/>
            <p14:sldId id="508"/>
            <p14:sldId id="543"/>
            <p14:sldId id="544"/>
            <p14:sldId id="514"/>
            <p14:sldId id="513"/>
            <p14:sldId id="511"/>
            <p14:sldId id="515"/>
            <p14:sldId id="526"/>
            <p14:sldId id="539"/>
          </p14:sldIdLst>
        </p14:section>
        <p14:section name="VI. Ensembling and Hiding your model" id="{975C15BE-7372-4C61-A57B-E9BB85ED1236}">
          <p14:sldIdLst>
            <p14:sldId id="516"/>
            <p14:sldId id="461"/>
            <p14:sldId id="517"/>
            <p14:sldId id="531"/>
            <p14:sldId id="518"/>
            <p14:sldId id="522"/>
          </p14:sldIdLst>
        </p14:section>
        <p14:section name="Conclusion" id="{09807B6E-2B76-45C8-B103-96D5021B68A6}">
          <p14:sldIdLst>
            <p14:sldId id="525"/>
          </p14:sldIdLst>
        </p14:section>
        <p14:section name="References and watchlist" id="{217B8593-1CA5-408D-B198-A5E6ACAB5948}">
          <p14:sldIdLst>
            <p14:sldId id="267"/>
            <p14:sldId id="490"/>
            <p14:sldId id="491"/>
            <p14:sldId id="483"/>
            <p14:sldId id="545"/>
            <p14:sldId id="527"/>
            <p14:sldId id="535"/>
            <p14:sldId id="5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14" d="100"/>
          <a:sy n="114" d="100"/>
        </p:scale>
        <p:origin x="438"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4B62F8B-B840-44B3-92C7-CE4AE08762A5}"/>
    <pc:docChg chg="custSel delSld modSld modSection">
      <pc:chgData name="Matthieu De Mari" userId="dfb708c9-d8dc-439f-9a3b-c772bf4a311c" providerId="ADAL" clId="{84B62F8B-B840-44B3-92C7-CE4AE08762A5}" dt="2023-08-29T05:25:23.388" v="4" actId="47"/>
      <pc:docMkLst>
        <pc:docMk/>
      </pc:docMkLst>
      <pc:sldChg chg="modSp mod">
        <pc:chgData name="Matthieu De Mari" userId="dfb708c9-d8dc-439f-9a3b-c772bf4a311c" providerId="ADAL" clId="{84B62F8B-B840-44B3-92C7-CE4AE08762A5}" dt="2023-08-29T05:24:00.902" v="1" actId="27636"/>
        <pc:sldMkLst>
          <pc:docMk/>
          <pc:sldMk cId="2769153172" sldId="438"/>
        </pc:sldMkLst>
      </pc:sldChg>
      <pc:sldChg chg="del">
        <pc:chgData name="Matthieu De Mari" userId="dfb708c9-d8dc-439f-9a3b-c772bf4a311c" providerId="ADAL" clId="{84B62F8B-B840-44B3-92C7-CE4AE08762A5}" dt="2023-08-29T05:24:40.810" v="2" actId="47"/>
        <pc:sldMkLst>
          <pc:docMk/>
          <pc:sldMk cId="1499648418" sldId="493"/>
        </pc:sldMkLst>
      </pc:sldChg>
      <pc:sldChg chg="del">
        <pc:chgData name="Matthieu De Mari" userId="dfb708c9-d8dc-439f-9a3b-c772bf4a311c" providerId="ADAL" clId="{84B62F8B-B840-44B3-92C7-CE4AE08762A5}" dt="2023-08-29T05:25:23.388" v="4" actId="47"/>
        <pc:sldMkLst>
          <pc:docMk/>
          <pc:sldMk cId="1218710662" sldId="509"/>
        </pc:sldMkLst>
      </pc:sldChg>
      <pc:sldChg chg="modSp mod">
        <pc:chgData name="Matthieu De Mari" userId="dfb708c9-d8dc-439f-9a3b-c772bf4a311c" providerId="ADAL" clId="{84B62F8B-B840-44B3-92C7-CE4AE08762A5}" dt="2023-08-29T05:25:13.532" v="3" actId="20577"/>
        <pc:sldMkLst>
          <pc:docMk/>
          <pc:sldMk cId="4015193308" sldId="537"/>
        </pc:sldMkLst>
      </pc:sldChg>
    </pc:docChg>
  </pc:docChgLst>
  <pc:docChgLst>
    <pc:chgData name="Matthieu De Mari" userId="dfb708c9-d8dc-439f-9a3b-c772bf4a311c" providerId="ADAL" clId="{0D10FBF8-A255-47E4-B6A7-1B18FE1E5415}"/>
    <pc:docChg chg="mod modSld modMainMaster">
      <pc:chgData name="Matthieu De Mari" userId="dfb708c9-d8dc-439f-9a3b-c772bf4a311c" providerId="ADAL" clId="{0D10FBF8-A255-47E4-B6A7-1B18FE1E5415}" dt="2022-10-19T06:32:45.612" v="10" actId="20577"/>
      <pc:docMkLst>
        <pc:docMk/>
      </pc:docMkLst>
      <pc:sldChg chg="modSp mod">
        <pc:chgData name="Matthieu De Mari" userId="dfb708c9-d8dc-439f-9a3b-c772bf4a311c" providerId="ADAL" clId="{0D10FBF8-A255-47E4-B6A7-1B18FE1E5415}" dt="2022-10-19T06:32:45.612" v="10" actId="20577"/>
        <pc:sldMkLst>
          <pc:docMk/>
          <pc:sldMk cId="4221035150" sldId="256"/>
        </pc:sldMkLst>
      </pc:sldChg>
      <pc:sldMasterChg chg="addSp mod">
        <pc:chgData name="Matthieu De Mari" userId="dfb708c9-d8dc-439f-9a3b-c772bf4a311c" providerId="ADAL" clId="{0D10FBF8-A255-47E4-B6A7-1B18FE1E5415}" dt="2022-10-19T06:32:42.773" v="0" actId="33475"/>
        <pc:sldMasterMkLst>
          <pc:docMk/>
          <pc:sldMasterMk cId="2168708284" sldId="2147483648"/>
        </pc:sldMasterMkLst>
      </pc:sldMasterChg>
    </pc:docChg>
  </pc:docChgLst>
  <pc:docChgLst>
    <pc:chgData name="Matthieu De Mari" userId="dfb708c9-d8dc-439f-9a3b-c772bf4a311c" providerId="ADAL" clId="{6094AFFD-7AB1-4AA6-9750-0F013D91B7CF}"/>
    <pc:docChg chg="addSld delSld modSld modSection">
      <pc:chgData name="Matthieu De Mari" userId="dfb708c9-d8dc-439f-9a3b-c772bf4a311c" providerId="ADAL" clId="{6094AFFD-7AB1-4AA6-9750-0F013D91B7CF}" dt="2023-07-06T06:46:59.033" v="260"/>
      <pc:docMkLst>
        <pc:docMk/>
      </pc:docMkLst>
      <pc:sldChg chg="modSp del mod">
        <pc:chgData name="Matthieu De Mari" userId="dfb708c9-d8dc-439f-9a3b-c772bf4a311c" providerId="ADAL" clId="{6094AFFD-7AB1-4AA6-9750-0F013D91B7CF}" dt="2023-07-06T06:39:49.352" v="6" actId="47"/>
        <pc:sldMkLst>
          <pc:docMk/>
          <pc:sldMk cId="597891428" sldId="425"/>
        </pc:sldMkLst>
      </pc:sldChg>
      <pc:sldChg chg="modSp mod">
        <pc:chgData name="Matthieu De Mari" userId="dfb708c9-d8dc-439f-9a3b-c772bf4a311c" providerId="ADAL" clId="{6094AFFD-7AB1-4AA6-9750-0F013D91B7CF}" dt="2023-07-06T06:40:11.563" v="10" actId="5793"/>
        <pc:sldMkLst>
          <pc:docMk/>
          <pc:sldMk cId="2546891631" sldId="429"/>
        </pc:sldMkLst>
      </pc:sldChg>
      <pc:sldChg chg="modSp mod">
        <pc:chgData name="Matthieu De Mari" userId="dfb708c9-d8dc-439f-9a3b-c772bf4a311c" providerId="ADAL" clId="{6094AFFD-7AB1-4AA6-9750-0F013D91B7CF}" dt="2023-07-06T06:40:06.372" v="9" actId="5793"/>
        <pc:sldMkLst>
          <pc:docMk/>
          <pc:sldMk cId="1926343106" sldId="430"/>
        </pc:sldMkLst>
      </pc:sldChg>
      <pc:sldChg chg="modSp mod">
        <pc:chgData name="Matthieu De Mari" userId="dfb708c9-d8dc-439f-9a3b-c772bf4a311c" providerId="ADAL" clId="{6094AFFD-7AB1-4AA6-9750-0F013D91B7CF}" dt="2023-07-06T06:40:54.684" v="44" actId="20577"/>
        <pc:sldMkLst>
          <pc:docMk/>
          <pc:sldMk cId="2936652761" sldId="435"/>
        </pc:sldMkLst>
      </pc:sldChg>
      <pc:sldChg chg="modSp mod">
        <pc:chgData name="Matthieu De Mari" userId="dfb708c9-d8dc-439f-9a3b-c772bf4a311c" providerId="ADAL" clId="{6094AFFD-7AB1-4AA6-9750-0F013D91B7CF}" dt="2023-07-06T06:41:31.748" v="69" actId="20577"/>
        <pc:sldMkLst>
          <pc:docMk/>
          <pc:sldMk cId="2769153172" sldId="438"/>
        </pc:sldMkLst>
      </pc:sldChg>
      <pc:sldChg chg="modSp mod">
        <pc:chgData name="Matthieu De Mari" userId="dfb708c9-d8dc-439f-9a3b-c772bf4a311c" providerId="ADAL" clId="{6094AFFD-7AB1-4AA6-9750-0F013D91B7CF}" dt="2023-07-06T06:41:47.301" v="72" actId="5793"/>
        <pc:sldMkLst>
          <pc:docMk/>
          <pc:sldMk cId="869318536" sldId="441"/>
        </pc:sldMkLst>
      </pc:sldChg>
      <pc:sldChg chg="del">
        <pc:chgData name="Matthieu De Mari" userId="dfb708c9-d8dc-439f-9a3b-c772bf4a311c" providerId="ADAL" clId="{6094AFFD-7AB1-4AA6-9750-0F013D91B7CF}" dt="2023-07-06T06:42:39.826" v="74" actId="47"/>
        <pc:sldMkLst>
          <pc:docMk/>
          <pc:sldMk cId="2464970603" sldId="451"/>
        </pc:sldMkLst>
      </pc:sldChg>
      <pc:sldChg chg="modSp">
        <pc:chgData name="Matthieu De Mari" userId="dfb708c9-d8dc-439f-9a3b-c772bf4a311c" providerId="ADAL" clId="{6094AFFD-7AB1-4AA6-9750-0F013D91B7CF}" dt="2023-07-06T06:43:21.679" v="75" actId="20577"/>
        <pc:sldMkLst>
          <pc:docMk/>
          <pc:sldMk cId="2375537549" sldId="479"/>
        </pc:sldMkLst>
      </pc:sldChg>
      <pc:sldChg chg="modSp">
        <pc:chgData name="Matthieu De Mari" userId="dfb708c9-d8dc-439f-9a3b-c772bf4a311c" providerId="ADAL" clId="{6094AFFD-7AB1-4AA6-9750-0F013D91B7CF}" dt="2023-07-06T06:43:25.020" v="76" actId="20577"/>
        <pc:sldMkLst>
          <pc:docMk/>
          <pc:sldMk cId="788762094" sldId="480"/>
        </pc:sldMkLst>
      </pc:sldChg>
      <pc:sldChg chg="modSp mod">
        <pc:chgData name="Matthieu De Mari" userId="dfb708c9-d8dc-439f-9a3b-c772bf4a311c" providerId="ADAL" clId="{6094AFFD-7AB1-4AA6-9750-0F013D91B7CF}" dt="2023-07-06T06:46:51.143" v="259" actId="113"/>
        <pc:sldMkLst>
          <pc:docMk/>
          <pc:sldMk cId="133559286" sldId="518"/>
        </pc:sldMkLst>
      </pc:sldChg>
      <pc:sldChg chg="modSp mod">
        <pc:chgData name="Matthieu De Mari" userId="dfb708c9-d8dc-439f-9a3b-c772bf4a311c" providerId="ADAL" clId="{6094AFFD-7AB1-4AA6-9750-0F013D91B7CF}" dt="2023-07-06T06:46:59.033" v="260"/>
        <pc:sldMkLst>
          <pc:docMk/>
          <pc:sldMk cId="4236287948" sldId="522"/>
        </pc:sldMkLst>
      </pc:sldChg>
      <pc:sldChg chg="modSp mod">
        <pc:chgData name="Matthieu De Mari" userId="dfb708c9-d8dc-439f-9a3b-c772bf4a311c" providerId="ADAL" clId="{6094AFFD-7AB1-4AA6-9750-0F013D91B7CF}" dt="2023-07-06T06:41:53.170" v="73" actId="5793"/>
        <pc:sldMkLst>
          <pc:docMk/>
          <pc:sldMk cId="3547164243" sldId="532"/>
        </pc:sldMkLst>
      </pc:sldChg>
      <pc:sldChg chg="modSp mod">
        <pc:chgData name="Matthieu De Mari" userId="dfb708c9-d8dc-439f-9a3b-c772bf4a311c" providerId="ADAL" clId="{6094AFFD-7AB1-4AA6-9750-0F013D91B7CF}" dt="2023-07-06T06:45:16.661" v="257" actId="20577"/>
        <pc:sldMkLst>
          <pc:docMk/>
          <pc:sldMk cId="4015193308" sldId="537"/>
        </pc:sldMkLst>
      </pc:sldChg>
      <pc:sldChg chg="modSp mod">
        <pc:chgData name="Matthieu De Mari" userId="dfb708c9-d8dc-439f-9a3b-c772bf4a311c" providerId="ADAL" clId="{6094AFFD-7AB1-4AA6-9750-0F013D91B7CF}" dt="2023-07-06T06:39:53.305" v="8" actId="20577"/>
        <pc:sldMkLst>
          <pc:docMk/>
          <pc:sldMk cId="4037555376" sldId="540"/>
        </pc:sldMkLst>
      </pc:sldChg>
      <pc:sldChg chg="del">
        <pc:chgData name="Matthieu De Mari" userId="dfb708c9-d8dc-439f-9a3b-c772bf4a311c" providerId="ADAL" clId="{6094AFFD-7AB1-4AA6-9750-0F013D91B7CF}" dt="2023-07-06T06:41:40.452" v="71" actId="47"/>
        <pc:sldMkLst>
          <pc:docMk/>
          <pc:sldMk cId="2664859428" sldId="541"/>
        </pc:sldMkLst>
      </pc:sldChg>
      <pc:sldChg chg="add">
        <pc:chgData name="Matthieu De Mari" userId="dfb708c9-d8dc-439f-9a3b-c772bf4a311c" providerId="ADAL" clId="{6094AFFD-7AB1-4AA6-9750-0F013D91B7CF}" dt="2023-07-06T06:41:38.959" v="70"/>
        <pc:sldMkLst>
          <pc:docMk/>
          <pc:sldMk cId="3925162091" sldId="546"/>
        </pc:sldMkLst>
      </pc:sldChg>
    </pc:docChg>
  </pc:docChgLst>
  <pc:docChgLst>
    <pc:chgData name="Matthieu De Mari" userId="dfb708c9-d8dc-439f-9a3b-c772bf4a311c" providerId="ADAL" clId="{17417C69-A8EA-4263-8FF0-05ED1BE0C49C}"/>
    <pc:docChg chg="modSld">
      <pc:chgData name="Matthieu De Mari" userId="dfb708c9-d8dc-439f-9a3b-c772bf4a311c" providerId="ADAL" clId="{17417C69-A8EA-4263-8FF0-05ED1BE0C49C}" dt="2022-11-14T07:07:58.308" v="1" actId="20577"/>
      <pc:docMkLst>
        <pc:docMk/>
      </pc:docMkLst>
      <pc:sldChg chg="modSp mod">
        <pc:chgData name="Matthieu De Mari" userId="dfb708c9-d8dc-439f-9a3b-c772bf4a311c" providerId="ADAL" clId="{17417C69-A8EA-4263-8FF0-05ED1BE0C49C}" dt="2022-11-14T07:07:58.308" v="1" actId="20577"/>
        <pc:sldMkLst>
          <pc:docMk/>
          <pc:sldMk cId="2551979705" sldId="535"/>
        </pc:sldMkLst>
      </pc:sldChg>
    </pc:docChg>
  </pc:docChgLst>
  <pc:docChgLst>
    <pc:chgData name="Matthieu De Mari" userId="dfb708c9-d8dc-439f-9a3b-c772bf4a311c" providerId="ADAL" clId="{94ADB640-1CE0-4836-AD0D-630DB8561170}"/>
    <pc:docChg chg="custSel delSld modSld modSection">
      <pc:chgData name="Matthieu De Mari" userId="dfb708c9-d8dc-439f-9a3b-c772bf4a311c" providerId="ADAL" clId="{94ADB640-1CE0-4836-AD0D-630DB8561170}" dt="2023-02-22T01:49:36.826" v="81" actId="20577"/>
      <pc:docMkLst>
        <pc:docMk/>
      </pc:docMkLst>
      <pc:sldChg chg="modSp mod">
        <pc:chgData name="Matthieu De Mari" userId="dfb708c9-d8dc-439f-9a3b-c772bf4a311c" providerId="ADAL" clId="{94ADB640-1CE0-4836-AD0D-630DB8561170}" dt="2023-02-20T00:42:17.108" v="1" actId="20577"/>
        <pc:sldMkLst>
          <pc:docMk/>
          <pc:sldMk cId="4221035150" sldId="256"/>
        </pc:sldMkLst>
      </pc:sldChg>
      <pc:sldChg chg="modSp mod">
        <pc:chgData name="Matthieu De Mari" userId="dfb708c9-d8dc-439f-9a3b-c772bf4a311c" providerId="ADAL" clId="{94ADB640-1CE0-4836-AD0D-630DB8561170}" dt="2023-02-20T00:42:19.338" v="3" actId="20577"/>
        <pc:sldMkLst>
          <pc:docMk/>
          <pc:sldMk cId="3442501962" sldId="257"/>
        </pc:sldMkLst>
      </pc:sldChg>
      <pc:sldChg chg="modSp mod">
        <pc:chgData name="Matthieu De Mari" userId="dfb708c9-d8dc-439f-9a3b-c772bf4a311c" providerId="ADAL" clId="{94ADB640-1CE0-4836-AD0D-630DB8561170}" dt="2023-02-20T00:42:21.181" v="5" actId="20577"/>
        <pc:sldMkLst>
          <pc:docMk/>
          <pc:sldMk cId="2071167148" sldId="284"/>
        </pc:sldMkLst>
      </pc:sldChg>
      <pc:sldChg chg="modSp mod">
        <pc:chgData name="Matthieu De Mari" userId="dfb708c9-d8dc-439f-9a3b-c772bf4a311c" providerId="ADAL" clId="{94ADB640-1CE0-4836-AD0D-630DB8561170}" dt="2023-02-22T01:41:24.473" v="15" actId="20577"/>
        <pc:sldMkLst>
          <pc:docMk/>
          <pc:sldMk cId="1007410324" sldId="366"/>
        </pc:sldMkLst>
      </pc:sldChg>
      <pc:sldChg chg="modSp">
        <pc:chgData name="Matthieu De Mari" userId="dfb708c9-d8dc-439f-9a3b-c772bf4a311c" providerId="ADAL" clId="{94ADB640-1CE0-4836-AD0D-630DB8561170}" dt="2023-02-22T01:41:33.957" v="17" actId="20577"/>
        <pc:sldMkLst>
          <pc:docMk/>
          <pc:sldMk cId="3720842578" sldId="375"/>
        </pc:sldMkLst>
      </pc:sldChg>
      <pc:sldChg chg="modSp mod">
        <pc:chgData name="Matthieu De Mari" userId="dfb708c9-d8dc-439f-9a3b-c772bf4a311c" providerId="ADAL" clId="{94ADB640-1CE0-4836-AD0D-630DB8561170}" dt="2023-02-22T01:42:07.852" v="31" actId="20577"/>
        <pc:sldMkLst>
          <pc:docMk/>
          <pc:sldMk cId="597891428" sldId="425"/>
        </pc:sldMkLst>
      </pc:sldChg>
      <pc:sldChg chg="modSp">
        <pc:chgData name="Matthieu De Mari" userId="dfb708c9-d8dc-439f-9a3b-c772bf4a311c" providerId="ADAL" clId="{94ADB640-1CE0-4836-AD0D-630DB8561170}" dt="2023-02-22T01:44:57.213" v="55" actId="20577"/>
        <pc:sldMkLst>
          <pc:docMk/>
          <pc:sldMk cId="729920091" sldId="452"/>
        </pc:sldMkLst>
      </pc:sldChg>
      <pc:sldChg chg="modSp mod">
        <pc:chgData name="Matthieu De Mari" userId="dfb708c9-d8dc-439f-9a3b-c772bf4a311c" providerId="ADAL" clId="{94ADB640-1CE0-4836-AD0D-630DB8561170}" dt="2023-02-22T01:45:01.787" v="56"/>
        <pc:sldMkLst>
          <pc:docMk/>
          <pc:sldMk cId="473978062" sldId="454"/>
        </pc:sldMkLst>
      </pc:sldChg>
      <pc:sldChg chg="modSp mod">
        <pc:chgData name="Matthieu De Mari" userId="dfb708c9-d8dc-439f-9a3b-c772bf4a311c" providerId="ADAL" clId="{94ADB640-1CE0-4836-AD0D-630DB8561170}" dt="2023-02-22T01:45:56.807" v="58" actId="20577"/>
        <pc:sldMkLst>
          <pc:docMk/>
          <pc:sldMk cId="1911059594" sldId="473"/>
        </pc:sldMkLst>
      </pc:sldChg>
      <pc:sldChg chg="modSp mod">
        <pc:chgData name="Matthieu De Mari" userId="dfb708c9-d8dc-439f-9a3b-c772bf4a311c" providerId="ADAL" clId="{94ADB640-1CE0-4836-AD0D-630DB8561170}" dt="2023-02-22T01:46:01.917" v="60" actId="20577"/>
        <pc:sldMkLst>
          <pc:docMk/>
          <pc:sldMk cId="1396280987" sldId="475"/>
        </pc:sldMkLst>
      </pc:sldChg>
      <pc:sldChg chg="modSp del mod">
        <pc:chgData name="Matthieu De Mari" userId="dfb708c9-d8dc-439f-9a3b-c772bf4a311c" providerId="ADAL" clId="{94ADB640-1CE0-4836-AD0D-630DB8561170}" dt="2023-02-22T01:46:07.940" v="61" actId="47"/>
        <pc:sldMkLst>
          <pc:docMk/>
          <pc:sldMk cId="542900940" sldId="476"/>
        </pc:sldMkLst>
      </pc:sldChg>
      <pc:sldChg chg="modSp mod">
        <pc:chgData name="Matthieu De Mari" userId="dfb708c9-d8dc-439f-9a3b-c772bf4a311c" providerId="ADAL" clId="{94ADB640-1CE0-4836-AD0D-630DB8561170}" dt="2023-02-22T01:43:05.768" v="53" actId="20577"/>
        <pc:sldMkLst>
          <pc:docMk/>
          <pc:sldMk cId="2231788349" sldId="482"/>
        </pc:sldMkLst>
      </pc:sldChg>
      <pc:sldChg chg="modSp">
        <pc:chgData name="Matthieu De Mari" userId="dfb708c9-d8dc-439f-9a3b-c772bf4a311c" providerId="ADAL" clId="{94ADB640-1CE0-4836-AD0D-630DB8561170}" dt="2023-02-22T01:47:52.860" v="63" actId="113"/>
        <pc:sldMkLst>
          <pc:docMk/>
          <pc:sldMk cId="1959167886" sldId="501"/>
        </pc:sldMkLst>
      </pc:sldChg>
      <pc:sldChg chg="modSp">
        <pc:chgData name="Matthieu De Mari" userId="dfb708c9-d8dc-439f-9a3b-c772bf4a311c" providerId="ADAL" clId="{94ADB640-1CE0-4836-AD0D-630DB8561170}" dt="2023-02-22T01:47:48.601" v="62" actId="113"/>
        <pc:sldMkLst>
          <pc:docMk/>
          <pc:sldMk cId="3686611116" sldId="502"/>
        </pc:sldMkLst>
      </pc:sldChg>
      <pc:sldChg chg="modSp">
        <pc:chgData name="Matthieu De Mari" userId="dfb708c9-d8dc-439f-9a3b-c772bf4a311c" providerId="ADAL" clId="{94ADB640-1CE0-4836-AD0D-630DB8561170}" dt="2023-02-22T01:47:58.569" v="64" actId="113"/>
        <pc:sldMkLst>
          <pc:docMk/>
          <pc:sldMk cId="1683377566" sldId="503"/>
        </pc:sldMkLst>
      </pc:sldChg>
      <pc:sldChg chg="modSp">
        <pc:chgData name="Matthieu De Mari" userId="dfb708c9-d8dc-439f-9a3b-c772bf4a311c" providerId="ADAL" clId="{94ADB640-1CE0-4836-AD0D-630DB8561170}" dt="2023-02-22T01:48:40.961" v="71" actId="20577"/>
        <pc:sldMkLst>
          <pc:docMk/>
          <pc:sldMk cId="1706022621" sldId="506"/>
        </pc:sldMkLst>
      </pc:sldChg>
      <pc:sldChg chg="modSp">
        <pc:chgData name="Matthieu De Mari" userId="dfb708c9-d8dc-439f-9a3b-c772bf4a311c" providerId="ADAL" clId="{94ADB640-1CE0-4836-AD0D-630DB8561170}" dt="2023-02-22T01:48:54.482" v="73" actId="20577"/>
        <pc:sldMkLst>
          <pc:docMk/>
          <pc:sldMk cId="1218710662" sldId="509"/>
        </pc:sldMkLst>
      </pc:sldChg>
      <pc:sldChg chg="modSp mod">
        <pc:chgData name="Matthieu De Mari" userId="dfb708c9-d8dc-439f-9a3b-c772bf4a311c" providerId="ADAL" clId="{94ADB640-1CE0-4836-AD0D-630DB8561170}" dt="2023-02-22T01:49:36.826" v="81" actId="20577"/>
        <pc:sldMkLst>
          <pc:docMk/>
          <pc:sldMk cId="1180818979" sldId="525"/>
        </pc:sldMkLst>
      </pc:sldChg>
      <pc:sldChg chg="modSp mod">
        <pc:chgData name="Matthieu De Mari" userId="dfb708c9-d8dc-439f-9a3b-c772bf4a311c" providerId="ADAL" clId="{94ADB640-1CE0-4836-AD0D-630DB8561170}" dt="2023-02-20T00:42:52.596" v="9" actId="207"/>
        <pc:sldMkLst>
          <pc:docMk/>
          <pc:sldMk cId="1106034496" sldId="527"/>
        </pc:sldMkLst>
      </pc:sldChg>
      <pc:sldChg chg="modSp mod">
        <pc:chgData name="Matthieu De Mari" userId="dfb708c9-d8dc-439f-9a3b-c772bf4a311c" providerId="ADAL" clId="{94ADB640-1CE0-4836-AD0D-630DB8561170}" dt="2023-02-22T01:48:25.144" v="70" actId="20577"/>
        <pc:sldMkLst>
          <pc:docMk/>
          <pc:sldMk cId="4015193308" sldId="537"/>
        </pc:sldMkLst>
      </pc:sldChg>
      <pc:sldChg chg="modSp mod">
        <pc:chgData name="Matthieu De Mari" userId="dfb708c9-d8dc-439f-9a3b-c772bf4a311c" providerId="ADAL" clId="{94ADB640-1CE0-4836-AD0D-630DB8561170}" dt="2023-02-22T01:42:13.514" v="32"/>
        <pc:sldMkLst>
          <pc:docMk/>
          <pc:sldMk cId="4037555376" sldId="540"/>
        </pc:sldMkLst>
      </pc:sldChg>
      <pc:sldChg chg="modSp mod">
        <pc:chgData name="Matthieu De Mari" userId="dfb708c9-d8dc-439f-9a3b-c772bf4a311c" providerId="ADAL" clId="{94ADB640-1CE0-4836-AD0D-630DB8561170}" dt="2023-02-22T01:42:28.603" v="33"/>
        <pc:sldMkLst>
          <pc:docMk/>
          <pc:sldMk cId="2664859428" sldId="541"/>
        </pc:sldMkLst>
      </pc:sldChg>
      <pc:sldChg chg="modSp">
        <pc:chgData name="Matthieu De Mari" userId="dfb708c9-d8dc-439f-9a3b-c772bf4a311c" providerId="ADAL" clId="{94ADB640-1CE0-4836-AD0D-630DB8561170}" dt="2023-02-22T01:49:01.084" v="75" actId="20577"/>
        <pc:sldMkLst>
          <pc:docMk/>
          <pc:sldMk cId="2065640516" sldId="543"/>
        </pc:sldMkLst>
      </pc:sldChg>
      <pc:sldChg chg="modSp mod">
        <pc:chgData name="Matthieu De Mari" userId="dfb708c9-d8dc-439f-9a3b-c772bf4a311c" providerId="ADAL" clId="{94ADB640-1CE0-4836-AD0D-630DB8561170}" dt="2023-02-22T01:49:08.227" v="80" actId="27636"/>
        <pc:sldMkLst>
          <pc:docMk/>
          <pc:sldMk cId="49032663" sldId="544"/>
        </pc:sldMkLst>
      </pc:sldChg>
    </pc:docChg>
  </pc:docChgLst>
  <pc:docChgLst>
    <pc:chgData name="Matthieu De Mari" userId="dfb708c9-d8dc-439f-9a3b-c772bf4a311c" providerId="ADAL" clId="{F9024AF2-E1C7-487C-8FB6-A56A0709DEF0}"/>
    <pc:docChg chg="modSld">
      <pc:chgData name="Matthieu De Mari" userId="dfb708c9-d8dc-439f-9a3b-c772bf4a311c" providerId="ADAL" clId="{F9024AF2-E1C7-487C-8FB6-A56A0709DEF0}" dt="2025-02-24T06:45:55.939" v="9" actId="20577"/>
      <pc:docMkLst>
        <pc:docMk/>
      </pc:docMkLst>
      <pc:sldChg chg="modSp mod">
        <pc:chgData name="Matthieu De Mari" userId="dfb708c9-d8dc-439f-9a3b-c772bf4a311c" providerId="ADAL" clId="{F9024AF2-E1C7-487C-8FB6-A56A0709DEF0}" dt="2025-02-24T06:45:55.939" v="9" actId="20577"/>
        <pc:sldMkLst>
          <pc:docMk/>
          <pc:sldMk cId="4221035150" sldId="256"/>
        </pc:sldMkLst>
        <pc:spChg chg="mod">
          <ac:chgData name="Matthieu De Mari" userId="dfb708c9-d8dc-439f-9a3b-c772bf4a311c" providerId="ADAL" clId="{F9024AF2-E1C7-487C-8FB6-A56A0709DEF0}" dt="2025-02-24T06:45:55.939" v="9" actId="20577"/>
          <ac:spMkLst>
            <pc:docMk/>
            <pc:sldMk cId="4221035150" sldId="256"/>
            <ac:spMk id="2" creationId="{080CEB46-CC16-4D19-8C2C-AEE9471D8168}"/>
          </ac:spMkLst>
        </pc:spChg>
      </pc:sldChg>
      <pc:sldChg chg="modSp mod">
        <pc:chgData name="Matthieu De Mari" userId="dfb708c9-d8dc-439f-9a3b-c772bf4a311c" providerId="ADAL" clId="{F9024AF2-E1C7-487C-8FB6-A56A0709DEF0}" dt="2025-02-24T02:35:34.570" v="4" actId="20577"/>
        <pc:sldMkLst>
          <pc:docMk/>
          <pc:sldMk cId="3442501962" sldId="257"/>
        </pc:sldMkLst>
        <pc:spChg chg="mod">
          <ac:chgData name="Matthieu De Mari" userId="dfb708c9-d8dc-439f-9a3b-c772bf4a311c" providerId="ADAL" clId="{F9024AF2-E1C7-487C-8FB6-A56A0709DEF0}" dt="2025-02-24T02:35:34.570" v="4" actId="20577"/>
          <ac:spMkLst>
            <pc:docMk/>
            <pc:sldMk cId="3442501962" sldId="257"/>
            <ac:spMk id="2" creationId="{49D40417-A4D3-4CE8-96E7-708E2439AE7B}"/>
          </ac:spMkLst>
        </pc:spChg>
      </pc:sldChg>
      <pc:sldChg chg="modSp mod">
        <pc:chgData name="Matthieu De Mari" userId="dfb708c9-d8dc-439f-9a3b-c772bf4a311c" providerId="ADAL" clId="{F9024AF2-E1C7-487C-8FB6-A56A0709DEF0}" dt="2025-02-24T02:35:36.579" v="6" actId="20577"/>
        <pc:sldMkLst>
          <pc:docMk/>
          <pc:sldMk cId="2071167148" sldId="284"/>
        </pc:sldMkLst>
        <pc:spChg chg="mod">
          <ac:chgData name="Matthieu De Mari" userId="dfb708c9-d8dc-439f-9a3b-c772bf4a311c" providerId="ADAL" clId="{F9024AF2-E1C7-487C-8FB6-A56A0709DEF0}" dt="2025-02-24T02:35:36.579" v="6" actId="20577"/>
          <ac:spMkLst>
            <pc:docMk/>
            <pc:sldMk cId="2071167148" sldId="284"/>
            <ac:spMk id="2" creationId="{49D40417-A4D3-4CE8-96E7-708E2439AE7B}"/>
          </ac:spMkLst>
        </pc:spChg>
      </pc:sldChg>
      <pc:sldChg chg="modSp mod">
        <pc:chgData name="Matthieu De Mari" userId="dfb708c9-d8dc-439f-9a3b-c772bf4a311c" providerId="ADAL" clId="{F9024AF2-E1C7-487C-8FB6-A56A0709DEF0}" dt="2025-02-24T06:45:02.110" v="8" actId="20577"/>
        <pc:sldMkLst>
          <pc:docMk/>
          <pc:sldMk cId="1180818979" sldId="525"/>
        </pc:sldMkLst>
        <pc:spChg chg="mod">
          <ac:chgData name="Matthieu De Mari" userId="dfb708c9-d8dc-439f-9a3b-c772bf4a311c" providerId="ADAL" clId="{F9024AF2-E1C7-487C-8FB6-A56A0709DEF0}" dt="2025-02-24T06:45:02.110" v="8" actId="20577"/>
          <ac:spMkLst>
            <pc:docMk/>
            <pc:sldMk cId="1180818979" sldId="525"/>
            <ac:spMk id="2" creationId="{54AFEB71-CD01-4F80-BADB-CC9C575F41C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24/02/2025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24/02/2025</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24/02/2025</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24/02/2025</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24/02/2025</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24/02/2025</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24/02/2025</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24/02/2025</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24/02/2025</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24/02/2025</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24/02/2025</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24/02/2025</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24/02/2025</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AF8AA73-F45E-438B-45E2-7F39AD939D4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E095A981-A25F-0C89-18B1-AB55F54D3B5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xplosm.net/comics/3939/"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xplosm.net/comics/3939/"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paperswithcode.com/paper/towards-evaluating-the-robustness-of-neural"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hyperlink" Target="https://arxiv.org/abs/1511.04508" TargetMode="External"/><Relationship Id="rId2" Type="http://schemas.openxmlformats.org/officeDocument/2006/relationships/hyperlink" Target="https://arxiv.org/abs/1706.06083" TargetMode="External"/><Relationship Id="rId1" Type="http://schemas.openxmlformats.org/officeDocument/2006/relationships/slideLayout" Target="../slideLayouts/slideLayout2.xml"/><Relationship Id="rId5" Type="http://schemas.openxmlformats.org/officeDocument/2006/relationships/hyperlink" Target="https://arxiv.org/abs/1608.04644" TargetMode="External"/><Relationship Id="rId4" Type="http://schemas.openxmlformats.org/officeDocument/2006/relationships/hyperlink" Target="https://arxiv.org/abs/1710.06081"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arxiv.org/abs/1712.04248" TargetMode="External"/><Relationship Id="rId2" Type="http://schemas.openxmlformats.org/officeDocument/2006/relationships/hyperlink" Target="https://arxiv.org/abs/1602.02697" TargetMode="External"/><Relationship Id="rId1" Type="http://schemas.openxmlformats.org/officeDocument/2006/relationships/slideLayout" Target="../slideLayouts/slideLayout2.xml"/><Relationship Id="rId4" Type="http://schemas.openxmlformats.org/officeDocument/2006/relationships/hyperlink" Target="https://arxiv.org/abs/1611.02770"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paperswithcode.com/paper/towards-evaluating-the-robustness-of-neural"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medium.com/@chami.soufiane/security-threats-against-machine-learning-based-systems-a-real-concern-2515115c88e4" TargetMode="External"/><Relationship Id="rId2" Type="http://schemas.openxmlformats.org/officeDocument/2006/relationships/hyperlink" Target="https://medium.com/mlreview/the-intuition-behind-adversarial-attacks-on-neural-networks-71fdd427a33b"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youtube.com/watch?v=CIfsB_EYsVI" TargetMode="External"/><Relationship Id="rId2" Type="http://schemas.openxmlformats.org/officeDocument/2006/relationships/hyperlink" Target="https://www.youtube.com/watch?v=MIbFvK2S9g8"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abs/1511.04599" TargetMode="External"/><Relationship Id="rId2" Type="http://schemas.openxmlformats.org/officeDocument/2006/relationships/hyperlink" Target="https://arxiv.org/abs/1707.08945" TargetMode="External"/><Relationship Id="rId1" Type="http://schemas.openxmlformats.org/officeDocument/2006/relationships/slideLayout" Target="../slideLayouts/slideLayout2.xml"/><Relationship Id="rId4" Type="http://schemas.openxmlformats.org/officeDocument/2006/relationships/hyperlink" Target="https://arxiv.org/abs/1707.07397"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people.csail.mit.edu/madry/" TargetMode="External"/><Relationship Id="rId2" Type="http://schemas.openxmlformats.org/officeDocument/2006/relationships/hyperlink" Target="http://madry-lab.ml/" TargetMode="External"/><Relationship Id="rId1" Type="http://schemas.openxmlformats.org/officeDocument/2006/relationships/slideLayout" Target="../slideLayouts/slideLayout2.xml"/><Relationship Id="rId6" Type="http://schemas.openxmlformats.org/officeDocument/2006/relationships/hyperlink" Target="https://scholar.google.com/citations?user=cGxq0cMAAAAJ&amp;hl=en" TargetMode="External"/><Relationship Id="rId5" Type="http://schemas.openxmlformats.org/officeDocument/2006/relationships/hyperlink" Target="https://www.papernot.fr/" TargetMode="External"/><Relationship Id="rId4" Type="http://schemas.openxmlformats.org/officeDocument/2006/relationships/hyperlink" Target="https://scholar.google.ch/citations?user=SupjsEUAAAAJ&amp;hl=e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hyperlink" Target="https://scholar.google.com/citations?user=q4qDvAoAAAAJ&amp;hl=en" TargetMode="External"/><Relationship Id="rId2" Type="http://schemas.openxmlformats.org/officeDocument/2006/relationships/hyperlink" Target="https://nicholas.carlini.com/" TargetMode="External"/><Relationship Id="rId1" Type="http://schemas.openxmlformats.org/officeDocument/2006/relationships/slideLayout" Target="../slideLayouts/slideLayout2.xml"/><Relationship Id="rId5" Type="http://schemas.openxmlformats.org/officeDocument/2006/relationships/hyperlink" Target="https://scholar.google.com/citations?user=67kghxAAAAAJ&amp;hl=en" TargetMode="External"/><Relationship Id="rId4" Type="http://schemas.openxmlformats.org/officeDocument/2006/relationships/hyperlink" Target="https://people.eecs.berkeley.edu/~daw/pap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W6-S3 Introduction to Attacks </a:t>
            </a:r>
            <a:r>
              <a:rPr lang="en-US"/>
              <a:t>and Defense </a:t>
            </a:r>
            <a:r>
              <a:rPr lang="en-US" dirty="0"/>
              <a:t>on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4221035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05B7-691F-4A6B-B9D6-4D09E1A7D7B4}"/>
              </a:ext>
            </a:extLst>
          </p:cNvPr>
          <p:cNvSpPr>
            <a:spLocks noGrp="1"/>
          </p:cNvSpPr>
          <p:nvPr>
            <p:ph type="title"/>
          </p:nvPr>
        </p:nvSpPr>
        <p:spPr/>
        <p:txBody>
          <a:bodyPr/>
          <a:lstStyle/>
          <a:p>
            <a:r>
              <a:rPr lang="en-US" dirty="0"/>
              <a:t>Fast Gradient Sign Method (FGSM)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9923D5-DA4B-47F5-A273-FBA41003A990}"/>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Fast Gradient Sign Method </a:t>
                </a:r>
                <a:r>
                  <a:rPr lang="en-US" b="1" dirty="0"/>
                  <a:t>attack):</a:t>
                </a:r>
              </a:p>
              <a:p>
                <a:pPr marL="0" indent="0">
                  <a:buNone/>
                </a:pPr>
                <a:r>
                  <a:rPr lang="en-GB" dirty="0"/>
                  <a:t>The </a:t>
                </a:r>
                <a:r>
                  <a:rPr lang="en-US" b="1" dirty="0">
                    <a:solidFill>
                      <a:srgbClr val="00B050"/>
                    </a:solidFill>
                  </a:rPr>
                  <a:t>Fast Gradient Sign Method </a:t>
                </a:r>
                <a:r>
                  <a:rPr lang="en-US" b="1" dirty="0"/>
                  <a:t>attack</a:t>
                </a:r>
                <a:r>
                  <a:rPr lang="en-US" dirty="0"/>
                  <a:t> only uses the sign of the gradient to create an attack sample.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a:latin typeface="Cambria Math" panose="02040503050406030204" pitchFamily="18" charset="0"/>
                        </a:rPr>
                        <m:t>+</m:t>
                      </m:r>
                      <m:r>
                        <a:rPr lang="en-US" i="1">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m:t>
                      </m:r>
                    </m:oMath>
                  </m:oMathPara>
                </a14:m>
                <a:endParaRPr lang="en-GB" dirty="0"/>
              </a:p>
              <a:p>
                <a:pPr marL="0" indent="0" algn="ctr">
                  <a:buNone/>
                </a:pPr>
                <a:r>
                  <a:rPr lang="en-GB" dirty="0"/>
                  <a:t>(Gradient attack)</a:t>
                </a:r>
              </a:p>
              <a:p>
                <a:pPr marL="0" indent="0">
                  <a:buNone/>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1" i="1">
                          <a:latin typeface="Cambria Math" panose="02040503050406030204" pitchFamily="18" charset="0"/>
                        </a:rPr>
                        <m:t>←</m:t>
                      </m:r>
                      <m:r>
                        <a:rPr lang="en-US" b="1" i="1">
                          <a:latin typeface="Cambria Math" panose="02040503050406030204" pitchFamily="18" charset="0"/>
                        </a:rPr>
                        <m:t>𝒙</m:t>
                      </m:r>
                      <m:r>
                        <a:rPr lang="en-US" b="1" i="1">
                          <a:latin typeface="Cambria Math" panose="02040503050406030204" pitchFamily="18" charset="0"/>
                        </a:rPr>
                        <m:t>+</m:t>
                      </m:r>
                      <m:r>
                        <a:rPr lang="en-US" b="1" i="1">
                          <a:latin typeface="Cambria Math" panose="02040503050406030204" pitchFamily="18" charset="0"/>
                        </a:rPr>
                        <m:t>𝝐</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a:latin typeface="Cambria Math" panose="02040503050406030204" pitchFamily="18" charset="0"/>
                            </a:rPr>
                            <m:t>𝐬𝐢𝐠𝐧</m:t>
                          </m:r>
                          <m:r>
                            <a:rPr lang="en-US" b="1">
                              <a:latin typeface="Cambria Math" panose="02040503050406030204" pitchFamily="18" charset="0"/>
                            </a:rPr>
                            <m:t>(</m:t>
                          </m:r>
                          <m:r>
                            <a:rPr lang="en-US" b="1" i="1">
                              <a:latin typeface="Cambria Math" panose="02040503050406030204" pitchFamily="18" charset="0"/>
                            </a:rPr>
                            <m:t>𝜵</m:t>
                          </m:r>
                        </m:e>
                        <m:sub>
                          <m:r>
                            <a:rPr lang="en-US" b="1" i="1">
                              <a:latin typeface="Cambria Math" panose="02040503050406030204" pitchFamily="18" charset="0"/>
                            </a:rPr>
                            <m:t>𝒙</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m:t>
                      </m:r>
                      <m:r>
                        <a:rPr lang="en-US" b="1" i="1" dirty="0">
                          <a:latin typeface="Cambria Math" panose="02040503050406030204" pitchFamily="18" charset="0"/>
                        </a:rPr>
                        <m:t>)</m:t>
                      </m:r>
                    </m:oMath>
                  </m:oMathPara>
                </a14:m>
                <a:endParaRPr lang="en-GB" b="1" dirty="0"/>
              </a:p>
              <a:p>
                <a:pPr marL="0" indent="0" algn="ctr">
                  <a:buNone/>
                </a:pPr>
                <a:r>
                  <a:rPr lang="en-GB" dirty="0"/>
                  <a:t>(FGSM attack)</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849923D5-DA4B-47F5-A273-FBA41003A990}"/>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CD48D13-CA7E-4D3F-8E6F-81855A6BE272}"/>
                  </a:ext>
                </a:extLst>
              </p:cNvPr>
              <p:cNvSpPr>
                <a:spLocks noGrp="1"/>
              </p:cNvSpPr>
              <p:nvPr>
                <p:ph sz="half" idx="2"/>
              </p:nvPr>
            </p:nvSpPr>
            <p:spPr>
              <a:xfrm>
                <a:off x="6172199" y="1825625"/>
                <a:ext cx="5394569" cy="4351338"/>
              </a:xfrm>
            </p:spPr>
            <p:txBody>
              <a:bodyPr/>
              <a:lstStyle/>
              <a:p>
                <a:r>
                  <a:rPr lang="en-GB" b="1" dirty="0"/>
                  <a:t>Important property: </a:t>
                </a:r>
                <a:r>
                  <a:rPr lang="en-GB" dirty="0"/>
                  <a:t>this also helps to make more plausible samples, as it will, by design, verify </a:t>
                </a:r>
                <a14:m>
                  <m:oMath xmlns:m="http://schemas.openxmlformats.org/officeDocument/2006/math">
                    <m:sSub>
                      <m:sSubPr>
                        <m:ctrlPr>
                          <a:rPr lang="en-US" b="1" i="1" smtClean="0">
                            <a:latin typeface="Cambria Math" panose="02040503050406030204" pitchFamily="18" charset="0"/>
                          </a:rPr>
                        </m:ctrlPr>
                      </m:sSubPr>
                      <m:e>
                        <m:d>
                          <m:dPr>
                            <m:begChr m:val="‖"/>
                            <m:endChr m:val="‖"/>
                            <m:ctrlPr>
                              <a:rPr lang="en-GB" b="1" i="1" smtClean="0">
                                <a:latin typeface="Cambria Math" panose="02040503050406030204" pitchFamily="18" charset="0"/>
                              </a:rPr>
                            </m:ctrlPr>
                          </m:dPr>
                          <m:e>
                            <m:acc>
                              <m:accPr>
                                <m:chr m:val="̃"/>
                                <m:ctrlPr>
                                  <a:rPr lang="en-GB" b="1" i="1" smtClean="0">
                                    <a:latin typeface="Cambria Math" panose="02040503050406030204" pitchFamily="18" charset="0"/>
                                  </a:rPr>
                                </m:ctrlPr>
                              </m:accPr>
                              <m:e>
                                <m:r>
                                  <a:rPr lang="en-US" b="1" i="1" smtClean="0">
                                    <a:latin typeface="Cambria Math" panose="02040503050406030204" pitchFamily="18" charset="0"/>
                                  </a:rPr>
                                  <m:t>𝒙</m:t>
                                </m:r>
                              </m:e>
                            </m:acc>
                            <m:r>
                              <a:rPr lang="en-US" b="1" i="1" smtClean="0">
                                <a:latin typeface="Cambria Math" panose="02040503050406030204" pitchFamily="18" charset="0"/>
                              </a:rPr>
                              <m:t>−</m:t>
                            </m:r>
                            <m:r>
                              <a:rPr lang="en-US" b="1" i="1" smtClean="0">
                                <a:latin typeface="Cambria Math" panose="02040503050406030204" pitchFamily="18" charset="0"/>
                              </a:rPr>
                              <m:t>𝒙</m:t>
                            </m:r>
                          </m:e>
                        </m:d>
                      </m:e>
                      <m:sub>
                        <m:r>
                          <a:rPr lang="en-US" b="1" i="1" smtClean="0">
                            <a:latin typeface="Cambria Math" panose="02040503050406030204" pitchFamily="18" charset="0"/>
                          </a:rPr>
                          <m:t>∞</m:t>
                        </m:r>
                      </m:sub>
                    </m:sSub>
                    <m:r>
                      <a:rPr lang="en-US" b="1" i="1" smtClean="0">
                        <a:latin typeface="Cambria Math" panose="02040503050406030204" pitchFamily="18" charset="0"/>
                      </a:rPr>
                      <m:t>≤</m:t>
                    </m:r>
                    <m:r>
                      <a:rPr lang="en-US" b="1" i="1" smtClean="0">
                        <a:latin typeface="Cambria Math" panose="02040503050406030204" pitchFamily="18" charset="0"/>
                      </a:rPr>
                      <m:t>𝝐</m:t>
                    </m:r>
                  </m:oMath>
                </a14:m>
                <a:r>
                  <a:rPr lang="en-GB" dirty="0"/>
                  <a:t>.</a:t>
                </a:r>
              </a:p>
              <a:p>
                <a:r>
                  <a:rPr lang="en-GB" dirty="0"/>
                  <a:t>(Plausibility constraint, we did not have in the previous attacks!)</a:t>
                </a:r>
              </a:p>
              <a:p>
                <a:endParaRPr lang="en-GB" dirty="0"/>
              </a:p>
            </p:txBody>
          </p:sp>
        </mc:Choice>
        <mc:Fallback xmlns="">
          <p:sp>
            <p:nvSpPr>
              <p:cNvPr id="4" name="Content Placeholder 3">
                <a:extLst>
                  <a:ext uri="{FF2B5EF4-FFF2-40B4-BE49-F238E27FC236}">
                    <a16:creationId xmlns:a16="http://schemas.microsoft.com/office/drawing/2014/main" id="{FCD48D13-CA7E-4D3F-8E6F-81855A6BE272}"/>
                  </a:ext>
                </a:extLst>
              </p:cNvPr>
              <p:cNvSpPr>
                <a:spLocks noGrp="1" noRot="1" noChangeAspect="1" noMove="1" noResize="1" noEditPoints="1" noAdjustHandles="1" noChangeArrowheads="1" noChangeShapeType="1" noTextEdit="1"/>
              </p:cNvSpPr>
              <p:nvPr>
                <p:ph sz="half" idx="2"/>
              </p:nvPr>
            </p:nvSpPr>
            <p:spPr>
              <a:xfrm>
                <a:off x="6172199" y="1825625"/>
                <a:ext cx="5394569" cy="4351338"/>
              </a:xfrm>
              <a:blipFill>
                <a:blip r:embed="rId3"/>
                <a:stretch>
                  <a:fillRect l="-1921" t="-2241" r="-2373"/>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9FB90BB8-CB16-479B-91E7-A416CAF26632}"/>
              </a:ext>
            </a:extLst>
          </p:cNvPr>
          <p:cNvPicPr>
            <a:picLocks noChangeAspect="1"/>
          </p:cNvPicPr>
          <p:nvPr/>
        </p:nvPicPr>
        <p:blipFill rotWithShape="1">
          <a:blip r:embed="rId4"/>
          <a:srcRect l="10641" t="44718" r="69103" b="33743"/>
          <a:stretch/>
        </p:blipFill>
        <p:spPr>
          <a:xfrm>
            <a:off x="6088185" y="4341809"/>
            <a:ext cx="6102494" cy="2027727"/>
          </a:xfrm>
          <a:prstGeom prst="rect">
            <a:avLst/>
          </a:prstGeom>
        </p:spPr>
      </p:pic>
    </p:spTree>
    <p:extLst>
      <p:ext uri="{BB962C8B-B14F-4D97-AF65-F5344CB8AC3E}">
        <p14:creationId xmlns:p14="http://schemas.microsoft.com/office/powerpoint/2010/main" val="3655720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991D-755B-40CC-887E-D7DE67147819}"/>
              </a:ext>
            </a:extLst>
          </p:cNvPr>
          <p:cNvSpPr>
            <a:spLocks noGrp="1"/>
          </p:cNvSpPr>
          <p:nvPr>
            <p:ph type="title"/>
          </p:nvPr>
        </p:nvSpPr>
        <p:spPr/>
        <p:txBody>
          <a:bodyPr/>
          <a:lstStyle/>
          <a:p>
            <a:r>
              <a:rPr lang="en-US" dirty="0"/>
              <a:t>Iterative and Targeted FGSM attack</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D1DCAAC-E9A4-4E48-9A1E-811911E6E981}"/>
                  </a:ext>
                </a:extLst>
              </p:cNvPr>
              <p:cNvSpPr>
                <a:spLocks noGrp="1"/>
              </p:cNvSpPr>
              <p:nvPr>
                <p:ph idx="1"/>
              </p:nvPr>
            </p:nvSpPr>
            <p:spPr>
              <a:xfrm>
                <a:off x="838200" y="1825624"/>
                <a:ext cx="10515600" cy="5032375"/>
              </a:xfrm>
            </p:spPr>
            <p:txBody>
              <a:bodyPr>
                <a:normAutofit/>
              </a:bodyPr>
              <a:lstStyle/>
              <a:p>
                <a:pPr marL="0" indent="0">
                  <a:buNone/>
                </a:pPr>
                <a:r>
                  <a:rPr lang="en-US" b="1" dirty="0"/>
                  <a:t>Definition (iterated targeted </a:t>
                </a:r>
                <a:r>
                  <a:rPr lang="en-US" b="1" dirty="0">
                    <a:solidFill>
                      <a:srgbClr val="00B050"/>
                    </a:solidFill>
                  </a:rPr>
                  <a:t>Fast Gradient Sign Method </a:t>
                </a:r>
                <a:r>
                  <a:rPr lang="en-US" b="1" dirty="0"/>
                  <a:t>attack):</a:t>
                </a:r>
              </a:p>
              <a:p>
                <a:pPr marL="0" indent="0">
                  <a:buNone/>
                </a:pPr>
                <a:r>
                  <a:rPr lang="en-GB" dirty="0"/>
                  <a:t>The </a:t>
                </a:r>
                <a:r>
                  <a:rPr lang="en-GB" b="1" dirty="0"/>
                  <a:t>iterated</a:t>
                </a:r>
                <a:r>
                  <a:rPr lang="en-GB" dirty="0"/>
                  <a:t> </a:t>
                </a:r>
                <a:r>
                  <a:rPr lang="en-GB" b="1" dirty="0"/>
                  <a:t>targeted </a:t>
                </a:r>
                <a:r>
                  <a:rPr lang="en-US" b="1" dirty="0">
                    <a:solidFill>
                      <a:srgbClr val="00B050"/>
                    </a:solidFill>
                  </a:rPr>
                  <a:t>Fast Gradient Sign Method </a:t>
                </a:r>
                <a:r>
                  <a:rPr lang="en-US" b="1" dirty="0"/>
                  <a:t>attack</a:t>
                </a:r>
                <a:r>
                  <a:rPr lang="en-US" dirty="0"/>
                  <a:t> will use the FGSM attack but will use the gradients of a targeted class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b="1" i="1" smtClean="0">
                            <a:solidFill>
                              <a:srgbClr val="C00000"/>
                            </a:solidFill>
                            <a:latin typeface="Cambria Math" panose="02040503050406030204" pitchFamily="18" charset="0"/>
                          </a:rPr>
                          <m:t>𝒄</m:t>
                        </m:r>
                      </m:e>
                    </m:acc>
                  </m:oMath>
                </a14:m>
                <a:r>
                  <a:rPr lang="en-US" dirty="0"/>
                  <a:t>.</a:t>
                </a:r>
              </a:p>
              <a:p>
                <a:pPr marL="0" indent="0">
                  <a:buNone/>
                </a:pPr>
                <a:r>
                  <a:rPr lang="en-US" dirty="0"/>
                  <a:t>This follows the same logic as moving towards the least probable class as in Gradient attack option #2, but you can use it with any class of your choice. This attack uses gradient descent to move the sample towards the targeted class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oMath>
                </a14:m>
                <a:r>
                  <a:rPr lang="en-US" dirty="0"/>
                  <a:t>.</a:t>
                </a:r>
              </a:p>
              <a:p>
                <a:pPr marL="0" indent="0">
                  <a:buNone/>
                </a:pPr>
                <a:r>
                  <a:rPr lang="en-US" dirty="0"/>
                  <a:t>This is repeated until it reaches a maximal number of iterations or makes the model malfunction with targeted class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b="1" i="1">
                          <a:latin typeface="Cambria Math" panose="02040503050406030204" pitchFamily="18" charset="0"/>
                        </a:rPr>
                        <m:t>=</m:t>
                      </m:r>
                      <m:r>
                        <a:rPr lang="en-US" b="1" i="1">
                          <a:latin typeface="Cambria Math" panose="02040503050406030204" pitchFamily="18" charset="0"/>
                        </a:rPr>
                        <m:t>𝒙</m:t>
                      </m:r>
                    </m:oMath>
                  </m:oMathPara>
                </a14:m>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𝒏</m:t>
                          </m:r>
                          <m:r>
                            <a:rPr lang="en-US" b="1" i="1">
                              <a:latin typeface="Cambria Math" panose="02040503050406030204" pitchFamily="18" charset="0"/>
                            </a:rPr>
                            <m:t>+</m:t>
                          </m:r>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smtClean="0">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𝒏</m:t>
                          </m:r>
                        </m:sub>
                      </m:sSub>
                      <m:r>
                        <a:rPr lang="en-US" b="1" i="1">
                          <a:solidFill>
                            <a:srgbClr val="C00000"/>
                          </a:solidFill>
                          <a:latin typeface="Cambria Math" panose="02040503050406030204" pitchFamily="18" charset="0"/>
                        </a:rPr>
                        <m:t>−</m:t>
                      </m:r>
                      <m:r>
                        <a:rPr lang="en-US" b="1" i="1">
                          <a:latin typeface="Cambria Math" panose="02040503050406030204" pitchFamily="18" charset="0"/>
                        </a:rPr>
                        <m:t>𝝐</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a:latin typeface="Cambria Math" panose="02040503050406030204" pitchFamily="18" charset="0"/>
                            </a:rPr>
                            <m:t>𝐬𝐢𝐠𝐧</m:t>
                          </m:r>
                          <m:r>
                            <a:rPr lang="en-US" b="1">
                              <a:latin typeface="Cambria Math" panose="02040503050406030204" pitchFamily="18" charset="0"/>
                            </a:rPr>
                            <m:t>(</m:t>
                          </m:r>
                          <m:r>
                            <a:rPr lang="en-US" b="1" i="1">
                              <a:latin typeface="Cambria Math" panose="02040503050406030204" pitchFamily="18" charset="0"/>
                            </a:rPr>
                            <m:t>𝜵</m:t>
                          </m:r>
                        </m:e>
                        <m:sub>
                          <m:r>
                            <a:rPr lang="en-US" b="1" i="1">
                              <a:latin typeface="Cambria Math" panose="02040503050406030204" pitchFamily="18" charset="0"/>
                            </a:rPr>
                            <m:t>𝒙</m:t>
                          </m:r>
                        </m:sub>
                      </m:sSub>
                      <m:r>
                        <a:rPr lang="en-US" b="1" i="1">
                          <a:latin typeface="Cambria Math" panose="02040503050406030204" pitchFamily="18" charset="0"/>
                        </a:rPr>
                        <m:t>𝑳</m:t>
                      </m:r>
                      <m:r>
                        <a:rPr lang="en-US" b="1" i="1" dirty="0">
                          <a:latin typeface="Cambria Math" panose="02040503050406030204" pitchFamily="18" charset="0"/>
                        </a:rPr>
                        <m:t>(</m:t>
                      </m:r>
                      <m:sSub>
                        <m:sSubPr>
                          <m:ctrlPr>
                            <a:rPr lang="en-US" b="1" i="1" dirty="0" smtClean="0">
                              <a:latin typeface="Cambria Math" panose="02040503050406030204" pitchFamily="18" charset="0"/>
                            </a:rPr>
                          </m:ctrlPr>
                        </m:sSubPr>
                        <m:e>
                          <m:r>
                            <a:rPr lang="en-US" b="1" i="1" dirty="0">
                              <a:latin typeface="Cambria Math" panose="02040503050406030204" pitchFamily="18" charset="0"/>
                            </a:rPr>
                            <m:t>𝒙</m:t>
                          </m:r>
                        </m:e>
                        <m:sub>
                          <m:r>
                            <a:rPr lang="en-US" b="1" i="1" dirty="0" smtClean="0">
                              <a:latin typeface="Cambria Math" panose="02040503050406030204" pitchFamily="18" charset="0"/>
                            </a:rPr>
                            <m:t>𝒏</m:t>
                          </m:r>
                        </m:sub>
                      </m:sSub>
                      <m:r>
                        <a:rPr lang="en-US" b="1" i="1" dirty="0">
                          <a:latin typeface="Cambria Math" panose="02040503050406030204" pitchFamily="18" charset="0"/>
                        </a:rPr>
                        <m:t>, </m:t>
                      </m:r>
                      <m:r>
                        <a:rPr lang="en-US" b="1" i="1" dirty="0">
                          <a:latin typeface="Cambria Math" panose="02040503050406030204" pitchFamily="18" charset="0"/>
                        </a:rPr>
                        <m:t>𝜽</m:t>
                      </m:r>
                      <m:r>
                        <a:rPr lang="en-US" b="1" i="1" dirty="0">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r>
                        <a:rPr lang="en-US" b="1" i="1" dirty="0">
                          <a:latin typeface="Cambria Math" panose="02040503050406030204" pitchFamily="18" charset="0"/>
                        </a:rPr>
                        <m:t>))</m:t>
                      </m:r>
                    </m:oMath>
                  </m:oMathPara>
                </a14:m>
                <a:endParaRPr lang="en-GB" b="1" dirty="0"/>
              </a:p>
              <a:p>
                <a:pPr marL="0" indent="0">
                  <a:buNone/>
                </a:pPr>
                <a:endParaRPr lang="en-GB" dirty="0"/>
              </a:p>
            </p:txBody>
          </p:sp>
        </mc:Choice>
        <mc:Fallback xmlns="">
          <p:sp>
            <p:nvSpPr>
              <p:cNvPr id="5" name="Content Placeholder 4">
                <a:extLst>
                  <a:ext uri="{FF2B5EF4-FFF2-40B4-BE49-F238E27FC236}">
                    <a16:creationId xmlns:a16="http://schemas.microsoft.com/office/drawing/2014/main" id="{2D1DCAAC-E9A4-4E48-9A1E-811911E6E9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629646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t>
            </a:r>
            <a:r>
              <a:rPr lang="en-US" dirty="0" err="1"/>
              <a:t>Madry’s</a:t>
            </a:r>
            <a:r>
              <a:rPr lang="en-US" dirty="0"/>
              <a:t> (or arms </a:t>
            </a:r>
            <a:br>
              <a:rPr lang="en-US" dirty="0"/>
            </a:br>
            <a:r>
              <a:rPr lang="en-US" dirty="0"/>
              <a:t>race) defense</a:t>
            </a:r>
            <a:endParaRPr lang="en-GB" dirty="0"/>
          </a:p>
        </p:txBody>
      </p:sp>
      <p:sp>
        <p:nvSpPr>
          <p:cNvPr id="4" name="Content Placeholder 3">
            <a:extLst>
              <a:ext uri="{FF2B5EF4-FFF2-40B4-BE49-F238E27FC236}">
                <a16:creationId xmlns:a16="http://schemas.microsoft.com/office/drawing/2014/main" id="{AD4EA223-A600-452D-A064-D4C32936156E}"/>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the </a:t>
            </a:r>
            <a:r>
              <a:rPr lang="en-US" b="1" dirty="0" err="1">
                <a:solidFill>
                  <a:srgbClr val="00B050"/>
                </a:solidFill>
              </a:rPr>
              <a:t>Madry’s</a:t>
            </a:r>
            <a:r>
              <a:rPr lang="en-US" b="1" dirty="0">
                <a:solidFill>
                  <a:srgbClr val="00B050"/>
                </a:solidFill>
              </a:rPr>
              <a:t> or arms race defense</a:t>
            </a:r>
            <a:r>
              <a:rPr lang="en-US" b="1" dirty="0"/>
              <a:t>):</a:t>
            </a:r>
          </a:p>
          <a:p>
            <a:pPr marL="0" indent="0">
              <a:buNone/>
            </a:pPr>
            <a:r>
              <a:rPr lang="en-US" dirty="0"/>
              <a:t>The </a:t>
            </a:r>
            <a:r>
              <a:rPr lang="en-US" b="1" dirty="0">
                <a:solidFill>
                  <a:srgbClr val="00B050"/>
                </a:solidFill>
              </a:rPr>
              <a:t>arms race defense strategy</a:t>
            </a:r>
            <a:r>
              <a:rPr lang="en-US" dirty="0"/>
              <a:t>, is the most basic defense strategy.</a:t>
            </a:r>
          </a:p>
          <a:p>
            <a:pPr marL="0" indent="0">
              <a:buNone/>
            </a:pPr>
            <a:r>
              <a:rPr lang="en-US" dirty="0"/>
              <a:t>If we know the type of attack that is coming, we can generate our own attack samples and train our model to correctly classify some of these attack samples. </a:t>
            </a:r>
          </a:p>
          <a:p>
            <a:pPr marL="0" indent="0">
              <a:buNone/>
            </a:pPr>
            <a:r>
              <a:rPr lang="en-US" dirty="0"/>
              <a:t>Doing so, we therefore anticipate for future attacks of this type.</a:t>
            </a:r>
            <a:endParaRPr lang="en-GB" dirty="0"/>
          </a:p>
        </p:txBody>
      </p:sp>
      <p:sp>
        <p:nvSpPr>
          <p:cNvPr id="21" name="TextBox 20">
            <a:extLst>
              <a:ext uri="{FF2B5EF4-FFF2-40B4-BE49-F238E27FC236}">
                <a16:creationId xmlns:a16="http://schemas.microsoft.com/office/drawing/2014/main" id="{00FDEF96-D530-4C65-870D-35C984E2777F}"/>
              </a:ext>
            </a:extLst>
          </p:cNvPr>
          <p:cNvSpPr txBox="1"/>
          <p:nvPr/>
        </p:nvSpPr>
        <p:spPr>
          <a:xfrm>
            <a:off x="7625858" y="4821565"/>
            <a:ext cx="4743938" cy="646331"/>
          </a:xfrm>
          <a:prstGeom prst="rect">
            <a:avLst/>
          </a:prstGeom>
          <a:noFill/>
        </p:spPr>
        <p:txBody>
          <a:bodyPr wrap="square" rtlCol="0">
            <a:spAutoFit/>
          </a:bodyPr>
          <a:lstStyle/>
          <a:p>
            <a:r>
              <a:rPr lang="en-US" dirty="0"/>
              <a:t>Source: </a:t>
            </a:r>
            <a:r>
              <a:rPr lang="en-US" dirty="0">
                <a:hlinkClick r:id="rId2"/>
              </a:rPr>
              <a:t>https://explosm.net/comics/3939/</a:t>
            </a:r>
            <a:endParaRPr lang="en-US" dirty="0"/>
          </a:p>
          <a:p>
            <a:endParaRPr lang="en-GB" dirty="0"/>
          </a:p>
        </p:txBody>
      </p:sp>
      <p:pic>
        <p:nvPicPr>
          <p:cNvPr id="22" name="Picture 21">
            <a:extLst>
              <a:ext uri="{FF2B5EF4-FFF2-40B4-BE49-F238E27FC236}">
                <a16:creationId xmlns:a16="http://schemas.microsoft.com/office/drawing/2014/main" id="{A9763751-C83C-49A4-BFE0-994EF753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14" y="169662"/>
            <a:ext cx="5381583" cy="4594034"/>
          </a:xfrm>
          <a:prstGeom prst="rect">
            <a:avLst/>
          </a:prstGeom>
        </p:spPr>
      </p:pic>
      <p:sp>
        <p:nvSpPr>
          <p:cNvPr id="24" name="Rectangle 23">
            <a:extLst>
              <a:ext uri="{FF2B5EF4-FFF2-40B4-BE49-F238E27FC236}">
                <a16:creationId xmlns:a16="http://schemas.microsoft.com/office/drawing/2014/main" id="{927DC908-9066-4673-8A0D-E3403E5B4762}"/>
              </a:ext>
            </a:extLst>
          </p:cNvPr>
          <p:cNvSpPr/>
          <p:nvPr/>
        </p:nvSpPr>
        <p:spPr>
          <a:xfrm>
            <a:off x="6777892" y="189286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9" name="Rectangle 28">
            <a:extLst>
              <a:ext uri="{FF2B5EF4-FFF2-40B4-BE49-F238E27FC236}">
                <a16:creationId xmlns:a16="http://schemas.microsoft.com/office/drawing/2014/main" id="{5DA2D72F-FD0C-412D-ACED-4C54A06345ED}"/>
              </a:ext>
            </a:extLst>
          </p:cNvPr>
          <p:cNvSpPr/>
          <p:nvPr/>
        </p:nvSpPr>
        <p:spPr>
          <a:xfrm>
            <a:off x="7625858" y="202012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16" name="Rectangle 15">
            <a:extLst>
              <a:ext uri="{FF2B5EF4-FFF2-40B4-BE49-F238E27FC236}">
                <a16:creationId xmlns:a16="http://schemas.microsoft.com/office/drawing/2014/main" id="{C1FCD170-6803-4851-988B-541D830E9E19}"/>
              </a:ext>
            </a:extLst>
          </p:cNvPr>
          <p:cNvSpPr/>
          <p:nvPr/>
        </p:nvSpPr>
        <p:spPr>
          <a:xfrm>
            <a:off x="8590083" y="202012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7" name="Rectangle 16">
            <a:extLst>
              <a:ext uri="{FF2B5EF4-FFF2-40B4-BE49-F238E27FC236}">
                <a16:creationId xmlns:a16="http://schemas.microsoft.com/office/drawing/2014/main" id="{B686ECDE-F0E9-4548-9361-BC9B5D8BF76A}"/>
              </a:ext>
            </a:extLst>
          </p:cNvPr>
          <p:cNvSpPr/>
          <p:nvPr/>
        </p:nvSpPr>
        <p:spPr>
          <a:xfrm>
            <a:off x="10744199" y="188295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8" name="Rectangle 17">
            <a:extLst>
              <a:ext uri="{FF2B5EF4-FFF2-40B4-BE49-F238E27FC236}">
                <a16:creationId xmlns:a16="http://schemas.microsoft.com/office/drawing/2014/main" id="{2DEB7F34-8368-430D-880B-2BBCA2D1A8D1}"/>
              </a:ext>
            </a:extLst>
          </p:cNvPr>
          <p:cNvSpPr/>
          <p:nvPr/>
        </p:nvSpPr>
        <p:spPr>
          <a:xfrm>
            <a:off x="8561262" y="4219171"/>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9" name="Rectangle 18">
            <a:extLst>
              <a:ext uri="{FF2B5EF4-FFF2-40B4-BE49-F238E27FC236}">
                <a16:creationId xmlns:a16="http://schemas.microsoft.com/office/drawing/2014/main" id="{5A75542C-4E43-4F34-B1DA-50F901D424C9}"/>
              </a:ext>
            </a:extLst>
          </p:cNvPr>
          <p:cNvSpPr/>
          <p:nvPr/>
        </p:nvSpPr>
        <p:spPr>
          <a:xfrm>
            <a:off x="10431584" y="457628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0" name="Rectangle 19">
            <a:extLst>
              <a:ext uri="{FF2B5EF4-FFF2-40B4-BE49-F238E27FC236}">
                <a16:creationId xmlns:a16="http://schemas.microsoft.com/office/drawing/2014/main" id="{50848DFC-D6CA-4235-BC99-27134B5350A6}"/>
              </a:ext>
            </a:extLst>
          </p:cNvPr>
          <p:cNvSpPr/>
          <p:nvPr/>
        </p:nvSpPr>
        <p:spPr>
          <a:xfrm>
            <a:off x="9414605" y="189286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3" name="Rectangle 32">
            <a:extLst>
              <a:ext uri="{FF2B5EF4-FFF2-40B4-BE49-F238E27FC236}">
                <a16:creationId xmlns:a16="http://schemas.microsoft.com/office/drawing/2014/main" id="{DC3996E5-0C8C-47A9-BAE1-9A14D29B7031}"/>
              </a:ext>
            </a:extLst>
          </p:cNvPr>
          <p:cNvSpPr/>
          <p:nvPr/>
        </p:nvSpPr>
        <p:spPr>
          <a:xfrm>
            <a:off x="7003556" y="4474581"/>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4" name="Rectangle 33">
            <a:extLst>
              <a:ext uri="{FF2B5EF4-FFF2-40B4-BE49-F238E27FC236}">
                <a16:creationId xmlns:a16="http://schemas.microsoft.com/office/drawing/2014/main" id="{5C5D5DFC-90EC-4BD7-9288-2E6EB2E68795}"/>
              </a:ext>
            </a:extLst>
          </p:cNvPr>
          <p:cNvSpPr/>
          <p:nvPr/>
        </p:nvSpPr>
        <p:spPr>
          <a:xfrm>
            <a:off x="9374205" y="422930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5" name="Rectangle 34">
            <a:extLst>
              <a:ext uri="{FF2B5EF4-FFF2-40B4-BE49-F238E27FC236}">
                <a16:creationId xmlns:a16="http://schemas.microsoft.com/office/drawing/2014/main" id="{DB746EE6-1DBE-46B6-9DF2-FAA96FAC3239}"/>
              </a:ext>
            </a:extLst>
          </p:cNvPr>
          <p:cNvSpPr/>
          <p:nvPr/>
        </p:nvSpPr>
        <p:spPr>
          <a:xfrm>
            <a:off x="11172092" y="3807315"/>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6" name="Content Placeholder 3">
            <a:extLst>
              <a:ext uri="{FF2B5EF4-FFF2-40B4-BE49-F238E27FC236}">
                <a16:creationId xmlns:a16="http://schemas.microsoft.com/office/drawing/2014/main" id="{0E396BDA-51C8-458C-B1B6-EFFE2FCCBCDB}"/>
              </a:ext>
            </a:extLst>
          </p:cNvPr>
          <p:cNvSpPr txBox="1">
            <a:spLocks/>
          </p:cNvSpPr>
          <p:nvPr/>
        </p:nvSpPr>
        <p:spPr>
          <a:xfrm flipH="1">
            <a:off x="6305061" y="5475245"/>
            <a:ext cx="5814649" cy="1665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Note: </a:t>
            </a:r>
            <a:r>
              <a:rPr lang="en-US" dirty="0"/>
              <a:t>this is also known as the </a:t>
            </a:r>
            <a:r>
              <a:rPr lang="en-US" b="1" dirty="0" err="1">
                <a:solidFill>
                  <a:srgbClr val="00B050"/>
                </a:solidFill>
              </a:rPr>
              <a:t>Madry’s</a:t>
            </a:r>
            <a:r>
              <a:rPr lang="en-US" b="1" dirty="0">
                <a:solidFill>
                  <a:srgbClr val="00B050"/>
                </a:solidFill>
              </a:rPr>
              <a:t> defense </a:t>
            </a:r>
            <a:r>
              <a:rPr lang="en-US" dirty="0"/>
              <a:t>[Madry2017].</a:t>
            </a:r>
            <a:endParaRPr lang="en-GB" dirty="0"/>
          </a:p>
        </p:txBody>
      </p:sp>
    </p:spTree>
    <p:extLst>
      <p:ext uri="{BB962C8B-B14F-4D97-AF65-F5344CB8AC3E}">
        <p14:creationId xmlns:p14="http://schemas.microsoft.com/office/powerpoint/2010/main" val="4037555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p:txBody>
          <a:bodyPr/>
          <a:lstStyle/>
          <a:p>
            <a:pPr marL="0" indent="0">
              <a:buNone/>
            </a:pPr>
            <a:r>
              <a:rPr lang="en-US" dirty="0"/>
              <a:t>Let us start with our pre-trained model, and the basic FGSM attack (one-shot, untargeted version).</a:t>
            </a:r>
          </a:p>
          <a:p>
            <a:r>
              <a:rPr lang="en-US" dirty="0"/>
              <a:t>Our model is not prepared to face this type of attacks and will suffer badly from it.</a:t>
            </a:r>
            <a:endParaRPr lang="en-GB" dirty="0"/>
          </a:p>
        </p:txBody>
      </p:sp>
      <p:pic>
        <p:nvPicPr>
          <p:cNvPr id="6" name="Picture 5">
            <a:extLst>
              <a:ext uri="{FF2B5EF4-FFF2-40B4-BE49-F238E27FC236}">
                <a16:creationId xmlns:a16="http://schemas.microsoft.com/office/drawing/2014/main" id="{DB8E8A99-BAB4-46EC-A939-444AC2B4B66F}"/>
              </a:ext>
            </a:extLst>
          </p:cNvPr>
          <p:cNvPicPr>
            <a:picLocks noChangeAspect="1"/>
          </p:cNvPicPr>
          <p:nvPr/>
        </p:nvPicPr>
        <p:blipFill rotWithShape="1">
          <a:blip r:embed="rId2"/>
          <a:srcRect l="10449" t="52718" r="73397" b="22257"/>
          <a:stretch/>
        </p:blipFill>
        <p:spPr>
          <a:xfrm>
            <a:off x="6506306" y="230188"/>
            <a:ext cx="5302739" cy="2567199"/>
          </a:xfrm>
          <a:prstGeom prst="rect">
            <a:avLst/>
          </a:prstGeom>
        </p:spPr>
      </p:pic>
      <p:pic>
        <p:nvPicPr>
          <p:cNvPr id="7" name="Picture 6">
            <a:extLst>
              <a:ext uri="{FF2B5EF4-FFF2-40B4-BE49-F238E27FC236}">
                <a16:creationId xmlns:a16="http://schemas.microsoft.com/office/drawing/2014/main" id="{9FDDFBE4-3963-4FF1-ACC1-4D0775A0EE38}"/>
              </a:ext>
            </a:extLst>
          </p:cNvPr>
          <p:cNvPicPr>
            <a:picLocks noChangeAspect="1"/>
          </p:cNvPicPr>
          <p:nvPr/>
        </p:nvPicPr>
        <p:blipFill rotWithShape="1">
          <a:blip r:embed="rId3"/>
          <a:srcRect l="10321" t="43692" r="69936" b="11795"/>
          <a:stretch/>
        </p:blipFill>
        <p:spPr>
          <a:xfrm>
            <a:off x="6455504" y="2916694"/>
            <a:ext cx="5533292" cy="3898458"/>
          </a:xfrm>
          <a:prstGeom prst="rect">
            <a:avLst/>
          </a:prstGeom>
        </p:spPr>
      </p:pic>
    </p:spTree>
    <p:extLst>
      <p:ext uri="{BB962C8B-B14F-4D97-AF65-F5344CB8AC3E}">
        <p14:creationId xmlns:p14="http://schemas.microsoft.com/office/powerpoint/2010/main" val="2546891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idx="1"/>
          </p:nvPr>
        </p:nvSpPr>
        <p:spPr/>
        <p:txBody>
          <a:bodyPr>
            <a:normAutofit/>
          </a:bodyPr>
          <a:lstStyle/>
          <a:p>
            <a:endParaRPr lang="en-US" dirty="0"/>
          </a:p>
          <a:p>
            <a:pPr marL="0" indent="0">
              <a:buNone/>
            </a:pPr>
            <a:r>
              <a:rPr lang="en-US" dirty="0"/>
              <a:t>Our next step would then be to continue the training of our model, integrating samples that have been generated using said FGSM attack.</a:t>
            </a:r>
          </a:p>
          <a:p>
            <a:endParaRPr lang="en-US" dirty="0"/>
          </a:p>
          <a:p>
            <a:r>
              <a:rPr lang="en-US" b="1" dirty="0"/>
              <a:t>Intuition: </a:t>
            </a:r>
            <a:r>
              <a:rPr lang="en-US" dirty="0"/>
              <a:t>in a sense, the arms race defense is a sort of </a:t>
            </a:r>
            <a:r>
              <a:rPr lang="en-US" b="1" dirty="0"/>
              <a:t>data augmentation technique</a:t>
            </a:r>
            <a:r>
              <a:rPr lang="en-US" dirty="0"/>
              <a:t>, that helps make the model more robust to attacks of the FGSM type.</a:t>
            </a:r>
            <a:endParaRPr lang="en-GB" dirty="0"/>
          </a:p>
        </p:txBody>
      </p:sp>
    </p:spTree>
    <p:extLst>
      <p:ext uri="{BB962C8B-B14F-4D97-AF65-F5344CB8AC3E}">
        <p14:creationId xmlns:p14="http://schemas.microsoft.com/office/powerpoint/2010/main" val="1926343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200" y="1825624"/>
            <a:ext cx="5181600" cy="5032375"/>
          </a:xfrm>
        </p:spPr>
        <p:txBody>
          <a:bodyPr>
            <a:normAutofit/>
          </a:bodyPr>
          <a:lstStyle/>
          <a:p>
            <a:r>
              <a:rPr lang="en-US" dirty="0"/>
              <a:t>For demonstration, we will create a second model, using the same pre-trained weights.</a:t>
            </a:r>
          </a:p>
          <a:p>
            <a:r>
              <a:rPr lang="en-US" dirty="0"/>
              <a:t>We will also retrieve the training dataset and make its </a:t>
            </a:r>
            <a:r>
              <a:rPr lang="en-US" dirty="0" err="1"/>
              <a:t>dataloader</a:t>
            </a:r>
            <a:r>
              <a:rPr lang="en-US" dirty="0"/>
              <a:t> (</a:t>
            </a:r>
            <a:r>
              <a:rPr lang="en-US" dirty="0" err="1"/>
              <a:t>train_loader</a:t>
            </a:r>
            <a:r>
              <a:rPr lang="en-US" dirty="0"/>
              <a:t>), with mini-batches.</a:t>
            </a:r>
          </a:p>
          <a:p>
            <a:r>
              <a:rPr lang="en-US" dirty="0"/>
              <a:t>We will then continue the training of this model, using </a:t>
            </a:r>
            <a:r>
              <a:rPr lang="en-US" dirty="0" err="1"/>
              <a:t>CrossEntropy</a:t>
            </a:r>
            <a:r>
              <a:rPr lang="en-US" dirty="0"/>
              <a:t> as our loss and a basic SGD as our optimizer.</a:t>
            </a:r>
          </a:p>
          <a:p>
            <a:endParaRPr lang="en-GB" dirty="0"/>
          </a:p>
        </p:txBody>
      </p:sp>
      <p:pic>
        <p:nvPicPr>
          <p:cNvPr id="4" name="Picture 3">
            <a:extLst>
              <a:ext uri="{FF2B5EF4-FFF2-40B4-BE49-F238E27FC236}">
                <a16:creationId xmlns:a16="http://schemas.microsoft.com/office/drawing/2014/main" id="{13A9D06F-44FA-4AE0-853E-85F0183E9A0B}"/>
              </a:ext>
            </a:extLst>
          </p:cNvPr>
          <p:cNvPicPr>
            <a:picLocks noChangeAspect="1"/>
          </p:cNvPicPr>
          <p:nvPr/>
        </p:nvPicPr>
        <p:blipFill rotWithShape="1">
          <a:blip r:embed="rId2"/>
          <a:srcRect l="10453" t="28718" r="66987" b="34154"/>
          <a:stretch/>
        </p:blipFill>
        <p:spPr>
          <a:xfrm>
            <a:off x="6172202" y="2396147"/>
            <a:ext cx="5993128" cy="3082438"/>
          </a:xfrm>
          <a:prstGeom prst="rect">
            <a:avLst/>
          </a:prstGeom>
        </p:spPr>
      </p:pic>
      <p:sp>
        <p:nvSpPr>
          <p:cNvPr id="5" name="TextBox 4">
            <a:extLst>
              <a:ext uri="{FF2B5EF4-FFF2-40B4-BE49-F238E27FC236}">
                <a16:creationId xmlns:a16="http://schemas.microsoft.com/office/drawing/2014/main" id="{736E87E3-6D2C-4155-88D3-8AC350F83236}"/>
              </a:ext>
            </a:extLst>
          </p:cNvPr>
          <p:cNvSpPr txBox="1"/>
          <p:nvPr/>
        </p:nvSpPr>
        <p:spPr>
          <a:xfrm>
            <a:off x="7831015" y="6029364"/>
            <a:ext cx="3259016" cy="523220"/>
          </a:xfrm>
          <a:prstGeom prst="rect">
            <a:avLst/>
          </a:prstGeom>
          <a:noFill/>
        </p:spPr>
        <p:txBody>
          <a:bodyPr wrap="square" rtlCol="0">
            <a:spAutoFit/>
          </a:bodyPr>
          <a:lstStyle/>
          <a:p>
            <a:r>
              <a:rPr lang="en-US" sz="2800" dirty="0"/>
              <a:t>From Notebook 5.!</a:t>
            </a:r>
            <a:endParaRPr lang="en-GB" sz="2800" dirty="0"/>
          </a:p>
        </p:txBody>
      </p:sp>
    </p:spTree>
    <p:extLst>
      <p:ext uri="{BB962C8B-B14F-4D97-AF65-F5344CB8AC3E}">
        <p14:creationId xmlns:p14="http://schemas.microsoft.com/office/powerpoint/2010/main" val="3704402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Tree>
    <p:extLst>
      <p:ext uri="{BB962C8B-B14F-4D97-AF65-F5344CB8AC3E}">
        <p14:creationId xmlns:p14="http://schemas.microsoft.com/office/powerpoint/2010/main" val="4286703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2" name="Rectangle 1">
            <a:extLst>
              <a:ext uri="{FF2B5EF4-FFF2-40B4-BE49-F238E27FC236}">
                <a16:creationId xmlns:a16="http://schemas.microsoft.com/office/drawing/2014/main" id="{892742B1-8A13-4F35-B306-A3B0087D00BE}"/>
              </a:ext>
            </a:extLst>
          </p:cNvPr>
          <p:cNvSpPr/>
          <p:nvPr/>
        </p:nvSpPr>
        <p:spPr>
          <a:xfrm>
            <a:off x="945662" y="2414954"/>
            <a:ext cx="4267200" cy="3337169"/>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5025290" cy="923330"/>
          </a:xfrm>
          <a:prstGeom prst="rect">
            <a:avLst/>
          </a:prstGeom>
          <a:noFill/>
        </p:spPr>
        <p:txBody>
          <a:bodyPr wrap="square" rtlCol="0">
            <a:spAutoFit/>
          </a:bodyPr>
          <a:lstStyle/>
          <a:p>
            <a:r>
              <a:rPr lang="en-US" b="1" dirty="0">
                <a:solidFill>
                  <a:schemeClr val="accent2"/>
                </a:solidFill>
              </a:rPr>
              <a:t>Just like in “normal” training  we are going to train on the training samples (this uses our </a:t>
            </a:r>
            <a:r>
              <a:rPr lang="en-US" b="1" dirty="0" err="1">
                <a:solidFill>
                  <a:schemeClr val="accent2"/>
                </a:solidFill>
              </a:rPr>
              <a:t>train_loader</a:t>
            </a:r>
            <a:r>
              <a:rPr lang="en-US" b="1" dirty="0">
                <a:solidFill>
                  <a:schemeClr val="accent2"/>
                </a:solidFill>
              </a:rPr>
              <a:t>, not the test one!)</a:t>
            </a:r>
            <a:endParaRPr lang="en-GB" b="1" dirty="0">
              <a:solidFill>
                <a:schemeClr val="accent2"/>
              </a:solidFill>
            </a:endParaRPr>
          </a:p>
        </p:txBody>
      </p:sp>
    </p:spTree>
    <p:extLst>
      <p:ext uri="{BB962C8B-B14F-4D97-AF65-F5344CB8AC3E}">
        <p14:creationId xmlns:p14="http://schemas.microsoft.com/office/powerpoint/2010/main" val="3916913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2" name="Rectangle 1">
            <a:extLst>
              <a:ext uri="{FF2B5EF4-FFF2-40B4-BE49-F238E27FC236}">
                <a16:creationId xmlns:a16="http://schemas.microsoft.com/office/drawing/2014/main" id="{892742B1-8A13-4F35-B306-A3B0087D00BE}"/>
              </a:ext>
            </a:extLst>
          </p:cNvPr>
          <p:cNvSpPr/>
          <p:nvPr/>
        </p:nvSpPr>
        <p:spPr>
          <a:xfrm>
            <a:off x="6775938" y="2101687"/>
            <a:ext cx="5134705" cy="4603913"/>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4868982" cy="923330"/>
          </a:xfrm>
          <a:prstGeom prst="rect">
            <a:avLst/>
          </a:prstGeom>
          <a:noFill/>
        </p:spPr>
        <p:txBody>
          <a:bodyPr wrap="square" rtlCol="0">
            <a:spAutoFit/>
          </a:bodyPr>
          <a:lstStyle/>
          <a:p>
            <a:r>
              <a:rPr lang="en-US" b="1" dirty="0">
                <a:solidFill>
                  <a:schemeClr val="accent2"/>
                </a:solidFill>
              </a:rPr>
              <a:t>And in the second part, we will do the same, but will transform the samples using our attack function and train on this sample.</a:t>
            </a:r>
            <a:endParaRPr lang="en-GB" b="1" dirty="0">
              <a:solidFill>
                <a:schemeClr val="accent2"/>
              </a:solidFill>
            </a:endParaRPr>
          </a:p>
        </p:txBody>
      </p:sp>
    </p:spTree>
    <p:extLst>
      <p:ext uri="{BB962C8B-B14F-4D97-AF65-F5344CB8AC3E}">
        <p14:creationId xmlns:p14="http://schemas.microsoft.com/office/powerpoint/2010/main" val="3022381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4868982" cy="923330"/>
          </a:xfrm>
          <a:prstGeom prst="rect">
            <a:avLst/>
          </a:prstGeom>
          <a:noFill/>
        </p:spPr>
        <p:txBody>
          <a:bodyPr wrap="square" rtlCol="0">
            <a:spAutoFit/>
          </a:bodyPr>
          <a:lstStyle/>
          <a:p>
            <a:r>
              <a:rPr lang="en-US" b="1" dirty="0">
                <a:solidFill>
                  <a:schemeClr val="accent2"/>
                </a:solidFill>
              </a:rPr>
              <a:t>In addition (not shown here), we will display the running losses for both the normal and attack samples.</a:t>
            </a:r>
            <a:endParaRPr lang="en-GB" b="1" dirty="0">
              <a:solidFill>
                <a:schemeClr val="accent2"/>
              </a:solidFill>
            </a:endParaRPr>
          </a:p>
        </p:txBody>
      </p:sp>
    </p:spTree>
    <p:extLst>
      <p:ext uri="{BB962C8B-B14F-4D97-AF65-F5344CB8AC3E}">
        <p14:creationId xmlns:p14="http://schemas.microsoft.com/office/powerpoint/2010/main" val="352595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6)</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t>What are the different </a:t>
            </a:r>
            <a:r>
              <a:rPr lang="en-US" b="1" dirty="0"/>
              <a:t>types of attacks </a:t>
            </a:r>
            <a:r>
              <a:rPr lang="en-US" dirty="0"/>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endParaRPr lang="en-US" dirty="0"/>
          </a:p>
          <a:p>
            <a:pPr marL="514350" indent="-514350">
              <a:buFont typeface="+mj-lt"/>
              <a:buAutoNum type="arabicPeriod"/>
            </a:pPr>
            <a:r>
              <a:rPr lang="en-US" b="1" dirty="0"/>
              <a:t>State-of-the-art</a:t>
            </a:r>
            <a:r>
              <a:rPr lang="en-US" dirty="0"/>
              <a:t> of (more advanced) attacks and defense,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199" y="1825624"/>
            <a:ext cx="5421923" cy="5032375"/>
          </a:xfrm>
        </p:spPr>
        <p:txBody>
          <a:bodyPr>
            <a:normAutofit/>
          </a:bodyPr>
          <a:lstStyle/>
          <a:p>
            <a:pPr marL="0" indent="0">
              <a:buNone/>
            </a:pPr>
            <a:r>
              <a:rPr lang="en-US" dirty="0"/>
              <a:t>Retraining will not necessarily affect the loss on normal samples (it will keep on decreasing, possibly overfitting, but this should not change the accuracy performance of the model on normal samples).</a:t>
            </a:r>
          </a:p>
          <a:p>
            <a:r>
              <a:rPr lang="en-US" b="1" dirty="0"/>
              <a:t>What is important: </a:t>
            </a:r>
            <a:r>
              <a:rPr lang="en-US" dirty="0"/>
              <a:t>We are able to train to </a:t>
            </a:r>
            <a:r>
              <a:rPr lang="en-US" b="1" dirty="0"/>
              <a:t>recognize attack samples and our model progressively becomes better at classifying those correctly</a:t>
            </a:r>
            <a:r>
              <a:rPr lang="en-US" dirty="0"/>
              <a:t>.</a:t>
            </a:r>
            <a:endParaRPr lang="en-GB" dirty="0"/>
          </a:p>
        </p:txBody>
      </p:sp>
      <p:pic>
        <p:nvPicPr>
          <p:cNvPr id="4" name="Picture 3">
            <a:extLst>
              <a:ext uri="{FF2B5EF4-FFF2-40B4-BE49-F238E27FC236}">
                <a16:creationId xmlns:a16="http://schemas.microsoft.com/office/drawing/2014/main" id="{7CC7E44E-AE1E-4ECF-B7D4-E10777A00C0B}"/>
              </a:ext>
            </a:extLst>
          </p:cNvPr>
          <p:cNvPicPr>
            <a:picLocks noChangeAspect="1"/>
          </p:cNvPicPr>
          <p:nvPr/>
        </p:nvPicPr>
        <p:blipFill rotWithShape="1">
          <a:blip r:embed="rId2"/>
          <a:srcRect l="10449" t="17435" r="72756" b="3181"/>
          <a:stretch/>
        </p:blipFill>
        <p:spPr>
          <a:xfrm>
            <a:off x="6953739" y="0"/>
            <a:ext cx="4636476" cy="6848538"/>
          </a:xfrm>
          <a:prstGeom prst="rect">
            <a:avLst/>
          </a:prstGeom>
        </p:spPr>
      </p:pic>
    </p:spTree>
    <p:extLst>
      <p:ext uri="{BB962C8B-B14F-4D97-AF65-F5344CB8AC3E}">
        <p14:creationId xmlns:p14="http://schemas.microsoft.com/office/powerpoint/2010/main" val="2936652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200" y="1825624"/>
            <a:ext cx="5181600" cy="5032375"/>
          </a:xfrm>
        </p:spPr>
        <p:txBody>
          <a:bodyPr>
            <a:normAutofit/>
          </a:bodyPr>
          <a:lstStyle/>
          <a:p>
            <a:pPr marL="0" indent="0">
              <a:buNone/>
            </a:pPr>
            <a:r>
              <a:rPr lang="en-US" dirty="0"/>
              <a:t>Training on the attack samples then makes the model a bit more robust to this type of attacks.</a:t>
            </a:r>
          </a:p>
          <a:p>
            <a:r>
              <a:rPr lang="en-US" dirty="0"/>
              <a:t>In </a:t>
            </a:r>
            <a:r>
              <a:rPr lang="en-US" b="1" dirty="0">
                <a:solidFill>
                  <a:srgbClr val="0070C0"/>
                </a:solidFill>
              </a:rPr>
              <a:t>blue</a:t>
            </a:r>
            <a:r>
              <a:rPr lang="en-US" dirty="0"/>
              <a:t>, you have the </a:t>
            </a:r>
            <a:r>
              <a:rPr lang="en-US" b="1" dirty="0">
                <a:solidFill>
                  <a:srgbClr val="0070C0"/>
                </a:solidFill>
              </a:rPr>
              <a:t>original undefended model</a:t>
            </a:r>
            <a:r>
              <a:rPr lang="en-US" dirty="0"/>
              <a:t>.</a:t>
            </a:r>
            <a:r>
              <a:rPr lang="en-US" b="1" dirty="0">
                <a:solidFill>
                  <a:srgbClr val="0070C0"/>
                </a:solidFill>
              </a:rPr>
              <a:t> </a:t>
            </a:r>
            <a:r>
              <a:rPr lang="en-US" dirty="0"/>
              <a:t>In </a:t>
            </a:r>
            <a:r>
              <a:rPr lang="en-US" b="1" dirty="0">
                <a:solidFill>
                  <a:srgbClr val="C00000"/>
                </a:solidFill>
              </a:rPr>
              <a:t>red</a:t>
            </a:r>
            <a:r>
              <a:rPr lang="en-US" dirty="0"/>
              <a:t>, the </a:t>
            </a:r>
            <a:r>
              <a:rPr lang="en-US" b="1" dirty="0">
                <a:solidFill>
                  <a:srgbClr val="C00000"/>
                </a:solidFill>
              </a:rPr>
              <a:t>defended model</a:t>
            </a:r>
            <a:r>
              <a:rPr lang="en-US" dirty="0"/>
              <a:t>.</a:t>
            </a:r>
          </a:p>
          <a:p>
            <a:r>
              <a:rPr lang="en-US" b="1" dirty="0"/>
              <a:t>Conclusion: Both of them have the same baseline accuracy, but the second model seems to resist more to the FGSM attacks</a:t>
            </a:r>
            <a:br>
              <a:rPr lang="en-US" b="1" dirty="0"/>
            </a:br>
            <a:r>
              <a:rPr lang="en-US" b="1" dirty="0"/>
              <a:t>(Can be improved with more training than just 5 iterations!)</a:t>
            </a:r>
            <a:endParaRPr lang="en-GB" b="1" dirty="0"/>
          </a:p>
        </p:txBody>
      </p:sp>
      <p:pic>
        <p:nvPicPr>
          <p:cNvPr id="5" name="Picture 4">
            <a:extLst>
              <a:ext uri="{FF2B5EF4-FFF2-40B4-BE49-F238E27FC236}">
                <a16:creationId xmlns:a16="http://schemas.microsoft.com/office/drawing/2014/main" id="{9150FFC3-6E0E-464A-A37E-63A3E58315FC}"/>
              </a:ext>
            </a:extLst>
          </p:cNvPr>
          <p:cNvPicPr>
            <a:picLocks noChangeAspect="1"/>
          </p:cNvPicPr>
          <p:nvPr/>
        </p:nvPicPr>
        <p:blipFill rotWithShape="1">
          <a:blip r:embed="rId2"/>
          <a:srcRect l="10513" t="42051" r="70128" b="13846"/>
          <a:stretch/>
        </p:blipFill>
        <p:spPr>
          <a:xfrm>
            <a:off x="6019800" y="1825624"/>
            <a:ext cx="6185012" cy="4403238"/>
          </a:xfrm>
          <a:prstGeom prst="rect">
            <a:avLst/>
          </a:prstGeom>
        </p:spPr>
      </p:pic>
    </p:spTree>
    <p:extLst>
      <p:ext uri="{BB962C8B-B14F-4D97-AF65-F5344CB8AC3E}">
        <p14:creationId xmlns:p14="http://schemas.microsoft.com/office/powerpoint/2010/main" val="2769153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t>
            </a:r>
            <a:r>
              <a:rPr lang="en-US" dirty="0" err="1"/>
              <a:t>Madry’s</a:t>
            </a:r>
            <a:r>
              <a:rPr lang="en-US" dirty="0"/>
              <a:t> (or arms </a:t>
            </a:r>
            <a:br>
              <a:rPr lang="en-US" dirty="0"/>
            </a:br>
            <a:r>
              <a:rPr lang="en-US" dirty="0"/>
              <a:t>race) defense</a:t>
            </a:r>
            <a:endParaRPr lang="en-GB" dirty="0"/>
          </a:p>
        </p:txBody>
      </p:sp>
      <p:sp>
        <p:nvSpPr>
          <p:cNvPr id="4" name="Content Placeholder 3">
            <a:extLst>
              <a:ext uri="{FF2B5EF4-FFF2-40B4-BE49-F238E27FC236}">
                <a16:creationId xmlns:a16="http://schemas.microsoft.com/office/drawing/2014/main" id="{AD4EA223-A600-452D-A064-D4C32936156E}"/>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the </a:t>
            </a:r>
            <a:r>
              <a:rPr lang="en-US" b="1" dirty="0" err="1">
                <a:solidFill>
                  <a:srgbClr val="00B050"/>
                </a:solidFill>
              </a:rPr>
              <a:t>Madry’s</a:t>
            </a:r>
            <a:r>
              <a:rPr lang="en-US" b="1" dirty="0">
                <a:solidFill>
                  <a:srgbClr val="00B050"/>
                </a:solidFill>
              </a:rPr>
              <a:t> or arms race defense</a:t>
            </a:r>
            <a:r>
              <a:rPr lang="en-US" b="1" dirty="0"/>
              <a:t>):</a:t>
            </a:r>
          </a:p>
          <a:p>
            <a:pPr marL="0" indent="0">
              <a:buNone/>
            </a:pPr>
            <a:r>
              <a:rPr lang="en-US" dirty="0"/>
              <a:t>The </a:t>
            </a:r>
            <a:r>
              <a:rPr lang="en-US" b="1" dirty="0">
                <a:solidFill>
                  <a:srgbClr val="00B050"/>
                </a:solidFill>
              </a:rPr>
              <a:t>arms race defense strategy</a:t>
            </a:r>
            <a:r>
              <a:rPr lang="en-US" dirty="0"/>
              <a:t>, is the most basic defense strategy.</a:t>
            </a:r>
          </a:p>
          <a:p>
            <a:pPr marL="0" indent="0">
              <a:buNone/>
            </a:pPr>
            <a:r>
              <a:rPr lang="en-US" dirty="0"/>
              <a:t>If we know the type of attack that is coming, we can generate our own attack samples and train our model to correctly classify some of these attack samples. </a:t>
            </a:r>
          </a:p>
          <a:p>
            <a:pPr marL="0" indent="0">
              <a:buNone/>
            </a:pPr>
            <a:r>
              <a:rPr lang="en-US" dirty="0"/>
              <a:t>Doing so, we therefore anticipate for future attacks of this type.</a:t>
            </a:r>
            <a:endParaRPr lang="en-GB" dirty="0"/>
          </a:p>
        </p:txBody>
      </p:sp>
      <p:sp>
        <p:nvSpPr>
          <p:cNvPr id="21" name="TextBox 20">
            <a:extLst>
              <a:ext uri="{FF2B5EF4-FFF2-40B4-BE49-F238E27FC236}">
                <a16:creationId xmlns:a16="http://schemas.microsoft.com/office/drawing/2014/main" id="{00FDEF96-D530-4C65-870D-35C984E2777F}"/>
              </a:ext>
            </a:extLst>
          </p:cNvPr>
          <p:cNvSpPr txBox="1"/>
          <p:nvPr/>
        </p:nvSpPr>
        <p:spPr>
          <a:xfrm>
            <a:off x="7625858" y="4821565"/>
            <a:ext cx="4743938" cy="646331"/>
          </a:xfrm>
          <a:prstGeom prst="rect">
            <a:avLst/>
          </a:prstGeom>
          <a:noFill/>
        </p:spPr>
        <p:txBody>
          <a:bodyPr wrap="square" rtlCol="0">
            <a:spAutoFit/>
          </a:bodyPr>
          <a:lstStyle/>
          <a:p>
            <a:r>
              <a:rPr lang="en-US" dirty="0"/>
              <a:t>Source: </a:t>
            </a:r>
            <a:r>
              <a:rPr lang="en-US" dirty="0">
                <a:hlinkClick r:id="rId2"/>
              </a:rPr>
              <a:t>https://explosm.net/comics/3939/</a:t>
            </a:r>
            <a:endParaRPr lang="en-US" dirty="0"/>
          </a:p>
          <a:p>
            <a:endParaRPr lang="en-GB" dirty="0"/>
          </a:p>
        </p:txBody>
      </p:sp>
      <p:pic>
        <p:nvPicPr>
          <p:cNvPr id="22" name="Picture 21">
            <a:extLst>
              <a:ext uri="{FF2B5EF4-FFF2-40B4-BE49-F238E27FC236}">
                <a16:creationId xmlns:a16="http://schemas.microsoft.com/office/drawing/2014/main" id="{A9763751-C83C-49A4-BFE0-994EF753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14" y="169662"/>
            <a:ext cx="5381583" cy="4594034"/>
          </a:xfrm>
          <a:prstGeom prst="rect">
            <a:avLst/>
          </a:prstGeom>
        </p:spPr>
      </p:pic>
      <p:sp>
        <p:nvSpPr>
          <p:cNvPr id="24" name="Rectangle 23">
            <a:extLst>
              <a:ext uri="{FF2B5EF4-FFF2-40B4-BE49-F238E27FC236}">
                <a16:creationId xmlns:a16="http://schemas.microsoft.com/office/drawing/2014/main" id="{927DC908-9066-4673-8A0D-E3403E5B4762}"/>
              </a:ext>
            </a:extLst>
          </p:cNvPr>
          <p:cNvSpPr/>
          <p:nvPr/>
        </p:nvSpPr>
        <p:spPr>
          <a:xfrm>
            <a:off x="6777892" y="189286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9" name="Rectangle 28">
            <a:extLst>
              <a:ext uri="{FF2B5EF4-FFF2-40B4-BE49-F238E27FC236}">
                <a16:creationId xmlns:a16="http://schemas.microsoft.com/office/drawing/2014/main" id="{5DA2D72F-FD0C-412D-ACED-4C54A06345ED}"/>
              </a:ext>
            </a:extLst>
          </p:cNvPr>
          <p:cNvSpPr/>
          <p:nvPr/>
        </p:nvSpPr>
        <p:spPr>
          <a:xfrm>
            <a:off x="7625858" y="202012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16" name="Rectangle 15">
            <a:extLst>
              <a:ext uri="{FF2B5EF4-FFF2-40B4-BE49-F238E27FC236}">
                <a16:creationId xmlns:a16="http://schemas.microsoft.com/office/drawing/2014/main" id="{C1FCD170-6803-4851-988B-541D830E9E19}"/>
              </a:ext>
            </a:extLst>
          </p:cNvPr>
          <p:cNvSpPr/>
          <p:nvPr/>
        </p:nvSpPr>
        <p:spPr>
          <a:xfrm>
            <a:off x="8590083" y="202012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7" name="Rectangle 16">
            <a:extLst>
              <a:ext uri="{FF2B5EF4-FFF2-40B4-BE49-F238E27FC236}">
                <a16:creationId xmlns:a16="http://schemas.microsoft.com/office/drawing/2014/main" id="{B686ECDE-F0E9-4548-9361-BC9B5D8BF76A}"/>
              </a:ext>
            </a:extLst>
          </p:cNvPr>
          <p:cNvSpPr/>
          <p:nvPr/>
        </p:nvSpPr>
        <p:spPr>
          <a:xfrm>
            <a:off x="10744199" y="188295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8" name="Rectangle 17">
            <a:extLst>
              <a:ext uri="{FF2B5EF4-FFF2-40B4-BE49-F238E27FC236}">
                <a16:creationId xmlns:a16="http://schemas.microsoft.com/office/drawing/2014/main" id="{2DEB7F34-8368-430D-880B-2BBCA2D1A8D1}"/>
              </a:ext>
            </a:extLst>
          </p:cNvPr>
          <p:cNvSpPr/>
          <p:nvPr/>
        </p:nvSpPr>
        <p:spPr>
          <a:xfrm>
            <a:off x="8561262" y="4219171"/>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9" name="Rectangle 18">
            <a:extLst>
              <a:ext uri="{FF2B5EF4-FFF2-40B4-BE49-F238E27FC236}">
                <a16:creationId xmlns:a16="http://schemas.microsoft.com/office/drawing/2014/main" id="{5A75542C-4E43-4F34-B1DA-50F901D424C9}"/>
              </a:ext>
            </a:extLst>
          </p:cNvPr>
          <p:cNvSpPr/>
          <p:nvPr/>
        </p:nvSpPr>
        <p:spPr>
          <a:xfrm>
            <a:off x="10431584" y="457628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0" name="Rectangle 19">
            <a:extLst>
              <a:ext uri="{FF2B5EF4-FFF2-40B4-BE49-F238E27FC236}">
                <a16:creationId xmlns:a16="http://schemas.microsoft.com/office/drawing/2014/main" id="{50848DFC-D6CA-4235-BC99-27134B5350A6}"/>
              </a:ext>
            </a:extLst>
          </p:cNvPr>
          <p:cNvSpPr/>
          <p:nvPr/>
        </p:nvSpPr>
        <p:spPr>
          <a:xfrm>
            <a:off x="9414605" y="189286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3" name="Rectangle 32">
            <a:extLst>
              <a:ext uri="{FF2B5EF4-FFF2-40B4-BE49-F238E27FC236}">
                <a16:creationId xmlns:a16="http://schemas.microsoft.com/office/drawing/2014/main" id="{DC3996E5-0C8C-47A9-BAE1-9A14D29B7031}"/>
              </a:ext>
            </a:extLst>
          </p:cNvPr>
          <p:cNvSpPr/>
          <p:nvPr/>
        </p:nvSpPr>
        <p:spPr>
          <a:xfrm>
            <a:off x="7003556" y="4474581"/>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4" name="Rectangle 33">
            <a:extLst>
              <a:ext uri="{FF2B5EF4-FFF2-40B4-BE49-F238E27FC236}">
                <a16:creationId xmlns:a16="http://schemas.microsoft.com/office/drawing/2014/main" id="{5C5D5DFC-90EC-4BD7-9288-2E6EB2E68795}"/>
              </a:ext>
            </a:extLst>
          </p:cNvPr>
          <p:cNvSpPr/>
          <p:nvPr/>
        </p:nvSpPr>
        <p:spPr>
          <a:xfrm>
            <a:off x="9374205" y="422930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5" name="Rectangle 34">
            <a:extLst>
              <a:ext uri="{FF2B5EF4-FFF2-40B4-BE49-F238E27FC236}">
                <a16:creationId xmlns:a16="http://schemas.microsoft.com/office/drawing/2014/main" id="{DB746EE6-1DBE-46B6-9DF2-FAA96FAC3239}"/>
              </a:ext>
            </a:extLst>
          </p:cNvPr>
          <p:cNvSpPr/>
          <p:nvPr/>
        </p:nvSpPr>
        <p:spPr>
          <a:xfrm>
            <a:off x="11172092" y="3807315"/>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6" name="Content Placeholder 3">
            <a:extLst>
              <a:ext uri="{FF2B5EF4-FFF2-40B4-BE49-F238E27FC236}">
                <a16:creationId xmlns:a16="http://schemas.microsoft.com/office/drawing/2014/main" id="{0E396BDA-51C8-458C-B1B6-EFFE2FCCBCDB}"/>
              </a:ext>
            </a:extLst>
          </p:cNvPr>
          <p:cNvSpPr txBox="1">
            <a:spLocks/>
          </p:cNvSpPr>
          <p:nvPr/>
        </p:nvSpPr>
        <p:spPr>
          <a:xfrm flipH="1">
            <a:off x="6305061" y="5475245"/>
            <a:ext cx="5814649" cy="1665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Note: </a:t>
            </a:r>
            <a:r>
              <a:rPr lang="en-US" dirty="0"/>
              <a:t>this is also known as the </a:t>
            </a:r>
            <a:r>
              <a:rPr lang="en-US" b="1" dirty="0" err="1">
                <a:solidFill>
                  <a:srgbClr val="00B050"/>
                </a:solidFill>
              </a:rPr>
              <a:t>Madry’s</a:t>
            </a:r>
            <a:r>
              <a:rPr lang="en-US" b="1" dirty="0">
                <a:solidFill>
                  <a:srgbClr val="00B050"/>
                </a:solidFill>
              </a:rPr>
              <a:t> defense </a:t>
            </a:r>
            <a:r>
              <a:rPr lang="en-US" dirty="0"/>
              <a:t>[Madry2017].</a:t>
            </a:r>
            <a:endParaRPr lang="en-GB" dirty="0"/>
          </a:p>
        </p:txBody>
      </p:sp>
    </p:spTree>
    <p:extLst>
      <p:ext uri="{BB962C8B-B14F-4D97-AF65-F5344CB8AC3E}">
        <p14:creationId xmlns:p14="http://schemas.microsoft.com/office/powerpoint/2010/main" val="3925162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5C394694-8E85-4F00-AFB6-4DBD09BFDDB7}"/>
              </a:ext>
            </a:extLst>
          </p:cNvPr>
          <p:cNvSpPr>
            <a:spLocks noGrp="1"/>
          </p:cNvSpPr>
          <p:nvPr>
            <p:ph idx="1"/>
          </p:nvPr>
        </p:nvSpPr>
        <p:spPr/>
        <p:txBody>
          <a:bodyPr>
            <a:normAutofit/>
          </a:bodyPr>
          <a:lstStyle/>
          <a:p>
            <a:pPr marL="0" indent="0">
              <a:buNone/>
            </a:pPr>
            <a:r>
              <a:rPr lang="en-US" dirty="0"/>
              <a:t>While this is the most intuitive approach and might work on the type of attacks you train your model for…</a:t>
            </a:r>
          </a:p>
          <a:p>
            <a:r>
              <a:rPr lang="en-US" dirty="0"/>
              <a:t>This defense strategy will ultimately be defeated by attackers, who just have to implement a new type of attack…</a:t>
            </a:r>
          </a:p>
          <a:p>
            <a:r>
              <a:rPr lang="en-US" dirty="0"/>
              <a:t>And your model simply will not know how to handle it.</a:t>
            </a:r>
          </a:p>
          <a:p>
            <a:endParaRPr lang="en-US" dirty="0"/>
          </a:p>
          <a:p>
            <a:r>
              <a:rPr lang="en-US" dirty="0"/>
              <a:t>For instance, here, we defended against FGSM, but the Gradient attack remains undefended.</a:t>
            </a:r>
            <a:endParaRPr lang="en-GB" dirty="0"/>
          </a:p>
        </p:txBody>
      </p:sp>
    </p:spTree>
    <p:extLst>
      <p:ext uri="{BB962C8B-B14F-4D97-AF65-F5344CB8AC3E}">
        <p14:creationId xmlns:p14="http://schemas.microsoft.com/office/powerpoint/2010/main" val="869318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5C394694-8E85-4F00-AFB6-4DBD09BFDDB7}"/>
              </a:ext>
            </a:extLst>
          </p:cNvPr>
          <p:cNvSpPr>
            <a:spLocks noGrp="1"/>
          </p:cNvSpPr>
          <p:nvPr>
            <p:ph idx="1"/>
          </p:nvPr>
        </p:nvSpPr>
        <p:spPr/>
        <p:txBody>
          <a:bodyPr>
            <a:normAutofit/>
          </a:bodyPr>
          <a:lstStyle/>
          <a:p>
            <a:pPr marL="0" indent="0">
              <a:buNone/>
            </a:pPr>
            <a:r>
              <a:rPr lang="en-US" dirty="0">
                <a:solidFill>
                  <a:schemeClr val="accent3"/>
                </a:solidFill>
              </a:rPr>
              <a:t>While this is the most intuitive approach and might work on the type of attacks you train your model for…</a:t>
            </a:r>
          </a:p>
          <a:p>
            <a:r>
              <a:rPr lang="en-US" dirty="0">
                <a:solidFill>
                  <a:schemeClr val="accent3"/>
                </a:solidFill>
              </a:rPr>
              <a:t>This defense strategy will ultimately be defeated by attackers, who just have to implement a new type of attack…</a:t>
            </a:r>
          </a:p>
          <a:p>
            <a:r>
              <a:rPr lang="en-US" dirty="0">
                <a:solidFill>
                  <a:schemeClr val="accent3"/>
                </a:solidFill>
              </a:rPr>
              <a:t>And your model simply will not know how to handle it.</a:t>
            </a:r>
          </a:p>
          <a:p>
            <a:endParaRPr lang="en-US" dirty="0">
              <a:solidFill>
                <a:schemeClr val="accent3"/>
              </a:solidFill>
            </a:endParaRPr>
          </a:p>
          <a:p>
            <a:r>
              <a:rPr lang="en-US" dirty="0">
                <a:solidFill>
                  <a:schemeClr val="accent3"/>
                </a:solidFill>
              </a:rPr>
              <a:t>For instance, here, we defended against FGSM, but the Gradient attack remains undefended.</a:t>
            </a:r>
            <a:endParaRPr lang="en-GB" dirty="0">
              <a:solidFill>
                <a:schemeClr val="accent3"/>
              </a:solidFill>
            </a:endParaRPr>
          </a:p>
        </p:txBody>
      </p:sp>
      <p:sp>
        <p:nvSpPr>
          <p:cNvPr id="4" name="TextBox 3">
            <a:extLst>
              <a:ext uri="{FF2B5EF4-FFF2-40B4-BE49-F238E27FC236}">
                <a16:creationId xmlns:a16="http://schemas.microsoft.com/office/drawing/2014/main" id="{131330AD-590A-4933-86D9-8A5ED0179FC5}"/>
              </a:ext>
            </a:extLst>
          </p:cNvPr>
          <p:cNvSpPr txBox="1"/>
          <p:nvPr/>
        </p:nvSpPr>
        <p:spPr>
          <a:xfrm rot="20663803">
            <a:off x="405753" y="2158708"/>
            <a:ext cx="11585344" cy="3170099"/>
          </a:xfrm>
          <a:prstGeom prst="rect">
            <a:avLst/>
          </a:prstGeom>
          <a:noFill/>
        </p:spPr>
        <p:txBody>
          <a:bodyPr wrap="square" rtlCol="0">
            <a:spAutoFit/>
          </a:bodyPr>
          <a:lstStyle/>
          <a:p>
            <a:pPr algn="ctr"/>
            <a:r>
              <a:rPr lang="en-US" sz="4000" b="1" dirty="0">
                <a:ln w="22225">
                  <a:solidFill>
                    <a:schemeClr val="tx1"/>
                  </a:solidFill>
                  <a:prstDash val="solid"/>
                </a:ln>
                <a:solidFill>
                  <a:srgbClr val="002060"/>
                </a:solidFill>
              </a:rPr>
              <a:t>And attackers these days are getting pretty creative with new types of attacks!</a:t>
            </a:r>
          </a:p>
          <a:p>
            <a:pPr algn="ctr"/>
            <a:r>
              <a:rPr lang="en-US" sz="4000" b="1" dirty="0">
                <a:ln w="22225">
                  <a:solidFill>
                    <a:schemeClr val="tx1"/>
                  </a:solidFill>
                  <a:prstDash val="solid"/>
                </a:ln>
                <a:solidFill>
                  <a:srgbClr val="002060"/>
                </a:solidFill>
              </a:rPr>
              <a:t>There are even challenges/competitions for coming up with new attacks against “defended” systems!</a:t>
            </a:r>
          </a:p>
          <a:p>
            <a:pPr algn="ctr"/>
            <a:r>
              <a:rPr lang="en-US" sz="4000" b="1" dirty="0">
                <a:ln w="22225">
                  <a:solidFill>
                    <a:schemeClr val="tx1"/>
                  </a:solidFill>
                  <a:prstDash val="solid"/>
                </a:ln>
                <a:solidFill>
                  <a:srgbClr val="002060"/>
                </a:solidFill>
              </a:rPr>
              <a:t>See [Medium1] and [Dong2017].</a:t>
            </a:r>
            <a:endParaRPr lang="en-GB" sz="4000" b="1" dirty="0">
              <a:ln w="22225">
                <a:solidFill>
                  <a:schemeClr val="tx1"/>
                </a:solidFill>
                <a:prstDash val="solid"/>
              </a:ln>
              <a:solidFill>
                <a:srgbClr val="002060"/>
              </a:solidFill>
            </a:endParaRPr>
          </a:p>
        </p:txBody>
      </p:sp>
    </p:spTree>
    <p:extLst>
      <p:ext uri="{BB962C8B-B14F-4D97-AF65-F5344CB8AC3E}">
        <p14:creationId xmlns:p14="http://schemas.microsoft.com/office/powerpoint/2010/main" val="3547164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C019-1371-4B52-A4D9-8982458CD79C}"/>
              </a:ext>
            </a:extLst>
          </p:cNvPr>
          <p:cNvSpPr>
            <a:spLocks noGrp="1"/>
          </p:cNvSpPr>
          <p:nvPr>
            <p:ph type="title"/>
          </p:nvPr>
        </p:nvSpPr>
        <p:spPr/>
        <p:txBody>
          <a:bodyPr/>
          <a:lstStyle/>
          <a:p>
            <a:r>
              <a:rPr lang="en-US" dirty="0"/>
              <a:t>Defensive distillation</a:t>
            </a:r>
            <a:endParaRPr lang="en-GB" dirty="0"/>
          </a:p>
        </p:txBody>
      </p:sp>
      <p:sp>
        <p:nvSpPr>
          <p:cNvPr id="3" name="Content Placeholder 2">
            <a:extLst>
              <a:ext uri="{FF2B5EF4-FFF2-40B4-BE49-F238E27FC236}">
                <a16:creationId xmlns:a16="http://schemas.microsoft.com/office/drawing/2014/main" id="{762CB20A-8D63-460E-8B19-6B3E9BCA8FF9}"/>
              </a:ext>
            </a:extLst>
          </p:cNvPr>
          <p:cNvSpPr>
            <a:spLocks noGrp="1"/>
          </p:cNvSpPr>
          <p:nvPr>
            <p:ph sz="half" idx="1"/>
          </p:nvPr>
        </p:nvSpPr>
        <p:spPr>
          <a:xfrm>
            <a:off x="838200" y="1825625"/>
            <a:ext cx="5181600" cy="5032376"/>
          </a:xfrm>
        </p:spPr>
        <p:txBody>
          <a:bodyPr/>
          <a:lstStyle/>
          <a:p>
            <a:pPr marL="0" indent="0">
              <a:buNone/>
            </a:pPr>
            <a:r>
              <a:rPr lang="en-US" dirty="0"/>
              <a:t>Core idea behind gradient-based defensive distillation.</a:t>
            </a:r>
          </a:p>
          <a:p>
            <a:r>
              <a:rPr lang="en-US" dirty="0"/>
              <a:t>Most gradient-based attacks rely on the gradients to compute an attack sample.</a:t>
            </a:r>
          </a:p>
          <a:p>
            <a:r>
              <a:rPr lang="en-US" dirty="0"/>
              <a:t>If we were to annihilate these gradients, the attackers would not be able to produce attack samples.</a:t>
            </a:r>
            <a:endParaRPr lang="en-GB" dirty="0"/>
          </a:p>
        </p:txBody>
      </p:sp>
      <p:pic>
        <p:nvPicPr>
          <p:cNvPr id="1026" name="Picture 2">
            <a:extLst>
              <a:ext uri="{FF2B5EF4-FFF2-40B4-BE49-F238E27FC236}">
                <a16:creationId xmlns:a16="http://schemas.microsoft.com/office/drawing/2014/main" id="{7DA358EE-4432-496F-A0EC-7A0B142AA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925" y="1690688"/>
            <a:ext cx="5662533" cy="4655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274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C019-1371-4B52-A4D9-8982458CD79C}"/>
              </a:ext>
            </a:extLst>
          </p:cNvPr>
          <p:cNvSpPr>
            <a:spLocks noGrp="1"/>
          </p:cNvSpPr>
          <p:nvPr>
            <p:ph type="title"/>
          </p:nvPr>
        </p:nvSpPr>
        <p:spPr/>
        <p:txBody>
          <a:bodyPr/>
          <a:lstStyle/>
          <a:p>
            <a:r>
              <a:rPr lang="en-US" dirty="0"/>
              <a:t>Defensive distillation</a:t>
            </a:r>
            <a:endParaRPr lang="en-GB" dirty="0"/>
          </a:p>
        </p:txBody>
      </p:sp>
      <p:sp>
        <p:nvSpPr>
          <p:cNvPr id="3" name="Content Placeholder 2">
            <a:extLst>
              <a:ext uri="{FF2B5EF4-FFF2-40B4-BE49-F238E27FC236}">
                <a16:creationId xmlns:a16="http://schemas.microsoft.com/office/drawing/2014/main" id="{762CB20A-8D63-460E-8B19-6B3E9BCA8FF9}"/>
              </a:ext>
            </a:extLst>
          </p:cNvPr>
          <p:cNvSpPr>
            <a:spLocks noGrp="1"/>
          </p:cNvSpPr>
          <p:nvPr>
            <p:ph sz="half" idx="1"/>
          </p:nvPr>
        </p:nvSpPr>
        <p:spPr>
          <a:xfrm>
            <a:off x="838200" y="1825624"/>
            <a:ext cx="5181600" cy="5032375"/>
          </a:xfrm>
        </p:spPr>
        <p:txBody>
          <a:bodyPr>
            <a:normAutofit/>
          </a:bodyPr>
          <a:lstStyle/>
          <a:p>
            <a:pPr marL="0" indent="0">
              <a:buNone/>
            </a:pPr>
            <a:r>
              <a:rPr lang="en-US" dirty="0"/>
              <a:t>Core idea behind gradient-based defensive distillation.</a:t>
            </a:r>
          </a:p>
          <a:p>
            <a:r>
              <a:rPr lang="en-US" dirty="0"/>
              <a:t>Most gradient-based attacks rely on the gradients to compute an attack sample.</a:t>
            </a:r>
          </a:p>
          <a:p>
            <a:r>
              <a:rPr lang="en-US" dirty="0"/>
              <a:t>If we were to annihilate these gradients, the attackers would not be able to produce attack samples.</a:t>
            </a:r>
            <a:endParaRPr lang="en-GB" dirty="0"/>
          </a:p>
        </p:txBody>
      </p:sp>
      <p:sp>
        <p:nvSpPr>
          <p:cNvPr id="4" name="Content Placeholder 3">
            <a:extLst>
              <a:ext uri="{FF2B5EF4-FFF2-40B4-BE49-F238E27FC236}">
                <a16:creationId xmlns:a16="http://schemas.microsoft.com/office/drawing/2014/main" id="{C2201656-C793-450E-A6F7-9B5F8EDE0449}"/>
              </a:ext>
            </a:extLst>
          </p:cNvPr>
          <p:cNvSpPr>
            <a:spLocks noGrp="1"/>
          </p:cNvSpPr>
          <p:nvPr>
            <p:ph sz="half" idx="2"/>
          </p:nvPr>
        </p:nvSpPr>
        <p:spPr>
          <a:xfrm>
            <a:off x="6172200" y="1825625"/>
            <a:ext cx="5308600" cy="5032374"/>
          </a:xfrm>
        </p:spPr>
        <p:txBody>
          <a:bodyPr>
            <a:normAutofit/>
          </a:bodyPr>
          <a:lstStyle/>
          <a:p>
            <a:r>
              <a:rPr lang="en-US" b="1" dirty="0"/>
              <a:t>Important note: </a:t>
            </a:r>
            <a:r>
              <a:rPr lang="en-US" dirty="0"/>
              <a:t>This is a pretty risky strategy, as you need those gradients during the training phase of your model!</a:t>
            </a:r>
          </a:p>
          <a:p>
            <a:endParaRPr lang="en-US" dirty="0"/>
          </a:p>
          <a:p>
            <a:r>
              <a:rPr lang="en-US" dirty="0"/>
              <a:t>Defensive distillation will however do so, by using some of the </a:t>
            </a:r>
            <a:r>
              <a:rPr lang="en-US" dirty="0" err="1"/>
              <a:t>softmax</a:t>
            </a:r>
            <a:r>
              <a:rPr lang="en-US" dirty="0"/>
              <a:t> function properties.</a:t>
            </a:r>
          </a:p>
          <a:p>
            <a:endParaRPr lang="en-US" dirty="0"/>
          </a:p>
          <a:p>
            <a:r>
              <a:rPr lang="en-GB" dirty="0"/>
              <a:t>Idea comes from [Papernot2015].</a:t>
            </a:r>
          </a:p>
        </p:txBody>
      </p:sp>
      <p:pic>
        <p:nvPicPr>
          <p:cNvPr id="1026" name="Picture 2">
            <a:extLst>
              <a:ext uri="{FF2B5EF4-FFF2-40B4-BE49-F238E27FC236}">
                <a16:creationId xmlns:a16="http://schemas.microsoft.com/office/drawing/2014/main" id="{7DA358EE-4432-496F-A0EC-7A0B142AA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954" y="129679"/>
            <a:ext cx="1898712" cy="1561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788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a:xfrm>
            <a:off x="838199" y="365125"/>
            <a:ext cx="10759831" cy="1325563"/>
          </a:xfrm>
        </p:spPr>
        <p:txBody>
          <a:bodyPr/>
          <a:lstStyle/>
          <a:p>
            <a:r>
              <a:rPr lang="en-US" dirty="0"/>
              <a:t>Reminder: the </a:t>
            </a:r>
            <a:r>
              <a:rPr lang="en-US" dirty="0" err="1"/>
              <a:t>softmax</a:t>
            </a:r>
            <a:r>
              <a:rPr lang="en-US" dirty="0"/>
              <a:t> function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err="1">
                    <a:solidFill>
                      <a:srgbClr val="00B050"/>
                    </a:solidFill>
                  </a:rPr>
                  <a:t>softmax</a:t>
                </a:r>
                <a:r>
                  <a:rPr lang="en-US" b="1" dirty="0"/>
                  <a:t> function):</a:t>
                </a:r>
              </a:p>
              <a:p>
                <a:pPr marL="0" indent="0">
                  <a:buNone/>
                </a:pPr>
                <a:r>
                  <a:rPr lang="en-GB" dirty="0"/>
                  <a:t>The </a:t>
                </a:r>
                <a:r>
                  <a:rPr lang="en-GB" b="1" dirty="0" err="1">
                    <a:solidFill>
                      <a:srgbClr val="00B050"/>
                    </a:solidFill>
                  </a:rPr>
                  <a:t>softmax</a:t>
                </a:r>
                <a:r>
                  <a:rPr lang="en-GB" dirty="0"/>
                  <a:t> </a:t>
                </a:r>
                <a:r>
                  <a:rPr lang="en-GB" b="1" dirty="0"/>
                  <a:t>function</a:t>
                </a:r>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spTree>
    <p:extLst>
      <p:ext uri="{BB962C8B-B14F-4D97-AF65-F5344CB8AC3E}">
        <p14:creationId xmlns:p14="http://schemas.microsoft.com/office/powerpoint/2010/main" val="1305414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Reminder: the </a:t>
            </a:r>
            <a:r>
              <a:rPr lang="en-US" dirty="0" err="1"/>
              <a:t>softmax</a:t>
            </a:r>
            <a:r>
              <a:rPr lang="en-US" dirty="0"/>
              <a:t> function </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p:txBody>
              <a:bodyPr>
                <a:normAutofit/>
              </a:bodyPr>
              <a:lstStyle/>
              <a:p>
                <a:pPr marL="0" indent="0">
                  <a:buNone/>
                </a:pPr>
                <a:r>
                  <a:rPr lang="en-US" b="1" dirty="0"/>
                  <a:t>Definition (</a:t>
                </a:r>
                <a:r>
                  <a:rPr lang="en-US" b="1" dirty="0" err="1">
                    <a:solidFill>
                      <a:srgbClr val="00B050"/>
                    </a:solidFill>
                  </a:rPr>
                  <a:t>softmax</a:t>
                </a:r>
                <a:r>
                  <a:rPr lang="en-US" b="1" dirty="0"/>
                  <a:t> function):</a:t>
                </a:r>
              </a:p>
              <a:p>
                <a:pPr marL="0" indent="0">
                  <a:buNone/>
                </a:pPr>
                <a:r>
                  <a:rPr lang="en-GB" dirty="0"/>
                  <a:t>The </a:t>
                </a:r>
                <a:r>
                  <a:rPr lang="en-GB" b="1" dirty="0" err="1">
                    <a:solidFill>
                      <a:srgbClr val="00B050"/>
                    </a:solidFill>
                  </a:rPr>
                  <a:t>softmax</a:t>
                </a:r>
                <a:r>
                  <a:rPr lang="en-GB" dirty="0"/>
                  <a:t> </a:t>
                </a:r>
                <a:r>
                  <a:rPr lang="en-GB" b="1" dirty="0"/>
                  <a:t>function</a:t>
                </a:r>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9166F45-0A02-4BBA-A0B2-90FFBA5DFDAF}"/>
                  </a:ext>
                </a:extLst>
              </p:cNvPr>
              <p:cNvSpPr>
                <a:spLocks noGrp="1"/>
              </p:cNvSpPr>
              <p:nvPr>
                <p:ph sz="half" idx="2"/>
              </p:nvPr>
            </p:nvSpPr>
            <p:spPr>
              <a:xfrm>
                <a:off x="6172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4" name="Content Placeholder 3">
                <a:extLst>
                  <a:ext uri="{FF2B5EF4-FFF2-40B4-BE49-F238E27FC236}">
                    <a16:creationId xmlns:a16="http://schemas.microsoft.com/office/drawing/2014/main" id="{79166F45-0A02-4BBA-A0B2-90FFBA5DFDAF}"/>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2353"/>
                </a:stretch>
              </a:blipFill>
            </p:spPr>
            <p:txBody>
              <a:bodyPr/>
              <a:lstStyle/>
              <a:p>
                <a:r>
                  <a:rPr lang="en-GB">
                    <a:noFill/>
                  </a:rPr>
                  <a:t> </a:t>
                </a:r>
              </a:p>
            </p:txBody>
          </p:sp>
        </mc:Fallback>
      </mc:AlternateContent>
    </p:spTree>
    <p:extLst>
      <p:ext uri="{BB962C8B-B14F-4D97-AF65-F5344CB8AC3E}">
        <p14:creationId xmlns:p14="http://schemas.microsoft.com/office/powerpoint/2010/main" val="1003130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5824415" cy="5032374"/>
              </a:xfrm>
            </p:spPr>
            <p:txBody>
              <a:bodyPr>
                <a:normAutofit/>
              </a:bodyPr>
              <a:lstStyle/>
              <a:p>
                <a:pPr marL="0" indent="0">
                  <a:buNone/>
                </a:pPr>
                <a:r>
                  <a:rPr lang="en-US" b="1" dirty="0"/>
                  <a:t>Three interesting properties for the </a:t>
                </a:r>
                <a:r>
                  <a:rPr lang="en-US" b="1" dirty="0" err="1"/>
                  <a:t>softmax</a:t>
                </a:r>
                <a:r>
                  <a:rPr lang="en-US" b="1" dirty="0"/>
                  <a:t> with temperature.</a:t>
                </a:r>
              </a:p>
              <a:p>
                <a:pPr marL="514350" indent="-514350">
                  <a:buFont typeface="+mj-lt"/>
                  <a:buAutoNum type="arabicPeriod"/>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→0</m:t>
                    </m:r>
                  </m:oMath>
                </a14:m>
                <a:r>
                  <a:rPr lang="en-US" dirty="0"/>
                  <a:t>, we have</a:t>
                </a:r>
              </a:p>
              <a:p>
                <a:pPr lvl="1"/>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b="0" i="1" smtClean="0">
                            <a:latin typeface="Cambria Math" panose="02040503050406030204" pitchFamily="18" charset="0"/>
                          </a:rPr>
                          <m:t>𝑁</m:t>
                        </m:r>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→0</m:t>
                    </m:r>
                  </m:oMath>
                </a14:m>
                <a:r>
                  <a:rPr lang="en-US" sz="2800" b="0" dirty="0"/>
                  <a:t>,</a:t>
                </a:r>
              </a:p>
              <a:p>
                <a:pPr lvl="1"/>
                <a:r>
                  <a:rPr lang="en-GB" sz="2800" dirty="0"/>
                  <a:t>Except for one value </a:t>
                </a:r>
                <a14:m>
                  <m:oMath xmlns:m="http://schemas.openxmlformats.org/officeDocument/2006/math">
                    <m:r>
                      <a:rPr lang="en-GB" sz="2800" i="1" dirty="0" smtClean="0">
                        <a:latin typeface="Cambria Math" panose="02040503050406030204" pitchFamily="18" charset="0"/>
                      </a:rPr>
                      <m:t>𝑘</m:t>
                    </m:r>
                  </m:oMath>
                </a14:m>
                <a:r>
                  <a:rPr lang="en-GB" sz="2800" dirty="0"/>
                  <a:t>, where</a:t>
                </a:r>
                <a:br>
                  <a:rPr lang="en-GB" sz="2800" dirty="0"/>
                </a:b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b="0" i="1" smtClean="0">
                            <a:latin typeface="Cambria Math" panose="02040503050406030204" pitchFamily="18" charset="0"/>
                          </a:rPr>
                          <m:t>𝑘</m:t>
                        </m:r>
                      </m:sub>
                    </m:sSub>
                    <m:r>
                      <a:rPr lang="en-US" sz="2800" i="1">
                        <a:latin typeface="Cambria Math" panose="02040503050406030204" pitchFamily="18" charset="0"/>
                      </a:rPr>
                      <m:t>→</m:t>
                    </m:r>
                    <m:r>
                      <a:rPr lang="en-US" sz="2800" b="0" i="1" smtClean="0">
                        <a:latin typeface="Cambria Math" panose="02040503050406030204" pitchFamily="18" charset="0"/>
                      </a:rPr>
                      <m:t>1</m:t>
                    </m:r>
                  </m:oMath>
                </a14:m>
                <a:r>
                  <a:rPr lang="en-US" sz="2800" dirty="0"/>
                  <a:t>.</a:t>
                </a:r>
              </a:p>
              <a:p>
                <a:pPr lvl="1"/>
                <a:r>
                  <a:rPr lang="en-US" sz="2800" dirty="0"/>
                  <a:t>The index value </a:t>
                </a:r>
                <a14:m>
                  <m:oMath xmlns:m="http://schemas.openxmlformats.org/officeDocument/2006/math">
                    <m:r>
                      <a:rPr lang="en-US" sz="2800" i="1" dirty="0" smtClean="0">
                        <a:latin typeface="Cambria Math" panose="02040503050406030204" pitchFamily="18" charset="0"/>
                      </a:rPr>
                      <m:t>𝑘</m:t>
                    </m:r>
                  </m:oMath>
                </a14:m>
                <a:r>
                  <a:rPr lang="en-US" sz="2800" dirty="0"/>
                  <a:t>, corresponds to the largest one among the </a:t>
                </a:r>
                <a14:m>
                  <m:oMath xmlns:m="http://schemas.openxmlformats.org/officeDocument/2006/math">
                    <m:sSub>
                      <m:sSubPr>
                        <m:ctrlPr>
                          <a:rPr lang="en-US" sz="2800" i="1" dirty="0" smtClean="0">
                            <a:latin typeface="Cambria Math" panose="02040503050406030204" pitchFamily="18" charset="0"/>
                          </a:rPr>
                        </m:ctrlPr>
                      </m:sSubPr>
                      <m:e>
                        <m:d>
                          <m:dPr>
                            <m:ctrlPr>
                              <a:rPr lang="en-US" sz="2800" i="1" dirty="0" smtClean="0">
                                <a:latin typeface="Cambria Math" panose="02040503050406030204" pitchFamily="18" charset="0"/>
                              </a:rPr>
                            </m:ctrlPr>
                          </m:dPr>
                          <m:e>
                            <m:sSub>
                              <m:sSubPr>
                                <m:ctrlPr>
                                  <a:rPr lang="en-US" sz="2800" i="1" dirty="0" err="1" smtClean="0">
                                    <a:latin typeface="Cambria Math" panose="02040503050406030204" pitchFamily="18" charset="0"/>
                                  </a:rPr>
                                </m:ctrlPr>
                              </m:sSubPr>
                              <m:e>
                                <m:r>
                                  <a:rPr lang="en-US" sz="2800" i="1" dirty="0" err="1" smtClean="0">
                                    <a:latin typeface="Cambria Math" panose="02040503050406030204" pitchFamily="18" charset="0"/>
                                  </a:rPr>
                                  <m:t>𝑥</m:t>
                                </m:r>
                              </m:e>
                              <m:sub>
                                <m:r>
                                  <a:rPr lang="en-US" sz="2800" i="1" dirty="0" err="1" smtClean="0">
                                    <a:latin typeface="Cambria Math" panose="02040503050406030204" pitchFamily="18" charset="0"/>
                                  </a:rPr>
                                  <m:t>𝑖</m:t>
                                </m:r>
                              </m:sub>
                            </m:sSub>
                          </m:e>
                        </m:d>
                      </m:e>
                      <m:sub>
                        <m:r>
                          <a:rPr lang="en-US" sz="2800" i="1" dirty="0" err="1" smtClean="0">
                            <a:latin typeface="Cambria Math" panose="02040503050406030204" pitchFamily="18" charset="0"/>
                          </a:rPr>
                          <m:t>𝑖</m:t>
                        </m:r>
                        <m:r>
                          <a:rPr lang="en-US" sz="2800" i="1" dirty="0">
                            <a:latin typeface="Cambria Math" panose="02040503050406030204" pitchFamily="18" charset="0"/>
                          </a:rPr>
                          <m:t>∈ [1, </m:t>
                        </m:r>
                        <m:r>
                          <a:rPr lang="en-US" sz="2800" i="1" dirty="0">
                            <a:latin typeface="Cambria Math" panose="02040503050406030204" pitchFamily="18" charset="0"/>
                          </a:rPr>
                          <m:t>𝑁</m:t>
                        </m:r>
                        <m:r>
                          <a:rPr lang="en-US" sz="2800" i="1" dirty="0">
                            <a:latin typeface="Cambria Math" panose="02040503050406030204" pitchFamily="18" charset="0"/>
                          </a:rPr>
                          <m:t>]</m:t>
                        </m:r>
                      </m:sub>
                    </m:sSub>
                  </m:oMath>
                </a14:m>
                <a:r>
                  <a:rPr lang="en-GB" sz="2800" dirty="0"/>
                  <a:t>, that is</a:t>
                </a:r>
                <a:br>
                  <a:rPr lang="en-GB" sz="2800" dirty="0"/>
                </a:br>
                <a14:m>
                  <m:oMath xmlns:m="http://schemas.openxmlformats.org/officeDocument/2006/math">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𝑎𝑟𝑔𝑚𝑎</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1, </m:t>
                            </m:r>
                            <m:r>
                              <a:rPr lang="en-US" sz="2800" b="0" i="1" smtClean="0">
                                <a:latin typeface="Cambria Math" panose="02040503050406030204" pitchFamily="18" charset="0"/>
                              </a:rPr>
                              <m:t>𝑁</m:t>
                            </m:r>
                          </m:e>
                        </m:d>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oMath>
                </a14:m>
                <a:r>
                  <a:rPr lang="en-GB" sz="2800" dirty="0"/>
                  <a:t>.</a:t>
                </a:r>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5824415" cy="5032374"/>
              </a:xfrm>
              <a:blipFill>
                <a:blip r:embed="rId3"/>
                <a:stretch>
                  <a:fillRect l="-2092" t="-1937" r="-2197"/>
                </a:stretch>
              </a:blipFill>
            </p:spPr>
            <p:txBody>
              <a:bodyPr/>
              <a:lstStyle/>
              <a:p>
                <a:r>
                  <a:rPr lang="en-GB">
                    <a:noFill/>
                  </a:rPr>
                  <a:t> </a:t>
                </a:r>
              </a:p>
            </p:txBody>
          </p:sp>
        </mc:Fallback>
      </mc:AlternateContent>
    </p:spTree>
    <p:extLst>
      <p:ext uri="{BB962C8B-B14F-4D97-AF65-F5344CB8AC3E}">
        <p14:creationId xmlns:p14="http://schemas.microsoft.com/office/powerpoint/2010/main" val="97922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6)</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solidFill>
                  <a:schemeClr val="accent3"/>
                </a:solidFill>
              </a:rPr>
              <a:t>What are </a:t>
            </a:r>
            <a:r>
              <a:rPr lang="en-US" b="1" dirty="0">
                <a:solidFill>
                  <a:schemeClr val="accent3"/>
                </a:solidFill>
              </a:rPr>
              <a:t>attacks</a:t>
            </a:r>
            <a:r>
              <a:rPr lang="en-US" dirty="0">
                <a:solidFill>
                  <a:schemeClr val="accent3"/>
                </a:solidFill>
              </a:rPr>
              <a:t> on Neural Networks (NNs)?</a:t>
            </a:r>
          </a:p>
          <a:p>
            <a:pPr marL="514350" indent="-514350">
              <a:buFont typeface="+mj-lt"/>
              <a:buAutoNum type="arabicPeriod"/>
            </a:pPr>
            <a:r>
              <a:rPr lang="en-US" dirty="0">
                <a:solidFill>
                  <a:schemeClr val="accent3"/>
                </a:solidFill>
              </a:rPr>
              <a:t>Why are attacks an </a:t>
            </a:r>
            <a:r>
              <a:rPr lang="en-US" b="1" dirty="0">
                <a:solidFill>
                  <a:schemeClr val="accent3"/>
                </a:solidFill>
              </a:rPr>
              <a:t>important concept </a:t>
            </a:r>
            <a:r>
              <a:rPr lang="en-US" dirty="0">
                <a:solidFill>
                  <a:schemeClr val="accent3"/>
                </a:solidFill>
              </a:rPr>
              <a:t>when studying NNs?</a:t>
            </a:r>
          </a:p>
          <a:p>
            <a:pPr marL="514350" indent="-514350">
              <a:buFont typeface="+mj-lt"/>
              <a:buAutoNum type="arabicPeriod"/>
            </a:pPr>
            <a:r>
              <a:rPr lang="en-US" dirty="0">
                <a:solidFill>
                  <a:schemeClr val="accent3"/>
                </a:solidFill>
              </a:rPr>
              <a:t>What are the different </a:t>
            </a:r>
            <a:r>
              <a:rPr lang="en-US" b="1" dirty="0">
                <a:solidFill>
                  <a:schemeClr val="accent3"/>
                </a:solidFill>
              </a:rPr>
              <a:t>types of attacks </a:t>
            </a:r>
            <a:r>
              <a:rPr lang="en-US" dirty="0">
                <a:solidFill>
                  <a:schemeClr val="accent3"/>
                </a:solidFill>
              </a:rPr>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endParaRPr lang="en-US" dirty="0"/>
          </a:p>
          <a:p>
            <a:pPr marL="514350" indent="-514350">
              <a:buFont typeface="+mj-lt"/>
              <a:buAutoNum type="arabicPeriod"/>
            </a:pPr>
            <a:r>
              <a:rPr lang="en-US" b="1" dirty="0"/>
              <a:t>State-of-the-art</a:t>
            </a:r>
            <a:r>
              <a:rPr lang="en-US" dirty="0"/>
              <a:t> of (more advanced) attacks and defense, </a:t>
            </a:r>
            <a:r>
              <a:rPr lang="en-US" b="1" dirty="0"/>
              <a:t>open questions</a:t>
            </a:r>
            <a:r>
              <a:rPr lang="en-US" dirty="0"/>
              <a:t> in research.</a:t>
            </a:r>
            <a:endParaRPr lang="en-GB" dirty="0"/>
          </a:p>
        </p:txBody>
      </p:sp>
    </p:spTree>
    <p:extLst>
      <p:ext uri="{BB962C8B-B14F-4D97-AF65-F5344CB8AC3E}">
        <p14:creationId xmlns:p14="http://schemas.microsoft.com/office/powerpoint/2010/main" val="2071167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5824415" cy="5032374"/>
              </a:xfrm>
            </p:spPr>
            <p:txBody>
              <a:bodyPr>
                <a:normAutofit/>
              </a:bodyPr>
              <a:lstStyle/>
              <a:p>
                <a:pPr marL="514350" indent="-514350">
                  <a:buFont typeface="+mj-lt"/>
                  <a:buAutoNum type="arabicPeriod" startAt="2"/>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we have</a:t>
                </a:r>
              </a:p>
              <a:p>
                <a:pPr lvl="1"/>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b="0" i="1" smtClean="0">
                            <a:latin typeface="Cambria Math" panose="02040503050406030204" pitchFamily="18" charset="0"/>
                          </a:rPr>
                          <m:t>𝑁</m:t>
                        </m:r>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r>
                      <a:rPr lang="en-US" sz="2800" b="0" i="0" smtClean="0">
                        <a:latin typeface="Cambria Math" panose="02040503050406030204" pitchFamily="18" charset="0"/>
                      </a:rPr>
                      <m:t>.</m:t>
                    </m:r>
                  </m:oMath>
                </a14:m>
                <a:endParaRPr lang="en-US" sz="2800" b="0" dirty="0"/>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5824415" cy="5032374"/>
              </a:xfrm>
              <a:blipFill>
                <a:blip r:embed="rId3"/>
                <a:stretch>
                  <a:fillRect l="-2092" t="-2058"/>
                </a:stretch>
              </a:blipFill>
            </p:spPr>
            <p:txBody>
              <a:bodyPr/>
              <a:lstStyle/>
              <a:p>
                <a:r>
                  <a:rPr lang="en-GB">
                    <a:noFill/>
                  </a:rPr>
                  <a:t> </a:t>
                </a:r>
              </a:p>
            </p:txBody>
          </p:sp>
        </mc:Fallback>
      </mc:AlternateContent>
    </p:spTree>
    <p:extLst>
      <p:ext uri="{BB962C8B-B14F-4D97-AF65-F5344CB8AC3E}">
        <p14:creationId xmlns:p14="http://schemas.microsoft.com/office/powerpoint/2010/main" val="4162882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6019801" cy="5032374"/>
              </a:xfrm>
            </p:spPr>
            <p:txBody>
              <a:bodyPr>
                <a:normAutofit/>
              </a:bodyPr>
              <a:lstStyle/>
              <a:p>
                <a:pPr marL="514350" indent="-514350">
                  <a:buFont typeface="+mj-lt"/>
                  <a:buAutoNum type="arabicPeriod" startAt="3"/>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the gradients will vanish.</a:t>
                </a:r>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3"/>
                <a:stretch>
                  <a:fillRect l="-2024" t="-2058"/>
                </a:stretch>
              </a:blipFill>
            </p:spPr>
            <p:txBody>
              <a:bodyPr/>
              <a:lstStyle/>
              <a:p>
                <a:r>
                  <a:rPr lang="en-GB">
                    <a:noFill/>
                  </a:rPr>
                  <a:t> </a:t>
                </a:r>
              </a:p>
            </p:txBody>
          </p:sp>
        </mc:Fallback>
      </mc:AlternateContent>
    </p:spTree>
    <p:extLst>
      <p:ext uri="{BB962C8B-B14F-4D97-AF65-F5344CB8AC3E}">
        <p14:creationId xmlns:p14="http://schemas.microsoft.com/office/powerpoint/2010/main" val="711843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6019801" cy="5032374"/>
              </a:xfrm>
            </p:spPr>
            <p:txBody>
              <a:bodyPr>
                <a:normAutofit/>
              </a:bodyPr>
              <a:lstStyle/>
              <a:p>
                <a:pPr marL="514350" indent="-514350">
                  <a:buFont typeface="+mj-lt"/>
                  <a:buAutoNum type="arabicPeriod" startAt="3"/>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the gradients will vanish.</a:t>
                </a:r>
              </a:p>
              <a:p>
                <a:pPr lvl="1"/>
                <a:r>
                  <a:rPr lang="en-US" dirty="0"/>
                  <a:t>Indeed, if </a:t>
                </a:r>
                <a14:m>
                  <m:oMath xmlns:m="http://schemas.openxmlformats.org/officeDocument/2006/math">
                    <m:r>
                      <a:rPr lang="en-US" i="1" dirty="0" smtClean="0">
                        <a:latin typeface="Cambria Math" panose="02040503050406030204" pitchFamily="18" charset="0"/>
                      </a:rPr>
                      <m:t>𝑓</m:t>
                    </m:r>
                  </m:oMath>
                </a14:m>
                <a:r>
                  <a:rPr lang="en-US" dirty="0"/>
                  <a:t> is the </a:t>
                </a:r>
                <a:r>
                  <a:rPr lang="en-US" dirty="0" err="1"/>
                  <a:t>softmax</a:t>
                </a:r>
                <a:r>
                  <a:rPr lang="en-US" dirty="0"/>
                  <a:t> function, then its derivative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will produce the following outputs </a:t>
                </a:r>
                <a14:m>
                  <m:oMath xmlns:m="http://schemas.openxmlformats.org/officeDocument/2006/math">
                    <m:r>
                      <a:rPr lang="en-US" i="1" dirty="0" smtClean="0">
                        <a:latin typeface="Cambria Math" panose="02040503050406030204" pitchFamily="18" charset="0"/>
                      </a:rPr>
                      <m:t>𝑧</m:t>
                    </m:r>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𝑁</m:t>
                            </m:r>
                          </m:sub>
                        </m:sSub>
                      </m:e>
                    </m:d>
                  </m:oMath>
                </a14:m>
                <a:r>
                  <a:rPr lang="en-US" dirty="0"/>
                  <a:t>.</a:t>
                </a:r>
              </a:p>
              <a:p>
                <a:pPr lvl="1"/>
                <a:endParaRPr lang="en-US" sz="20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𝑁</m:t>
                          </m:r>
                        </m:e>
                      </m:d>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𝑇</m:t>
                          </m:r>
                        </m:den>
                      </m:f>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num>
                                        <m:den>
                                          <m:r>
                                            <a:rPr lang="en-US" sz="2000" i="1">
                                              <a:latin typeface="Cambria Math" panose="02040503050406030204" pitchFamily="18" charset="0"/>
                                            </a:rPr>
                                            <m:t>𝑇</m:t>
                                          </m:r>
                                        </m:den>
                                      </m:f>
                                    </m:e>
                                  </m:d>
                                </m:e>
                              </m:func>
                            </m:num>
                            <m:den>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num>
                                            <m:den>
                                              <m:r>
                                                <a:rPr lang="en-US" sz="2000" i="1">
                                                  <a:latin typeface="Cambria Math" panose="02040503050406030204" pitchFamily="18" charset="0"/>
                                                </a:rPr>
                                                <m:t>𝑇</m:t>
                                              </m:r>
                                            </m:den>
                                          </m:f>
                                        </m:e>
                                      </m:d>
                                    </m:e>
                                  </m:func>
                                </m:e>
                              </m:nary>
                            </m:den>
                          </m:f>
                        </m:e>
                      </m:d>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0" smtClean="0">
                              <a:latin typeface="Cambria Math" panose="02040503050406030204" pitchFamily="18" charset="0"/>
                            </a:rPr>
                            <m:t>1 −</m:t>
                          </m:r>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num>
                                        <m:den>
                                          <m:r>
                                            <a:rPr lang="en-US" sz="2000" i="1">
                                              <a:latin typeface="Cambria Math" panose="02040503050406030204" pitchFamily="18" charset="0"/>
                                            </a:rPr>
                                            <m:t>𝑇</m:t>
                                          </m:r>
                                        </m:den>
                                      </m:f>
                                    </m:e>
                                  </m:d>
                                </m:e>
                              </m:func>
                            </m:num>
                            <m:den>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num>
                                            <m:den>
                                              <m:r>
                                                <a:rPr lang="en-US" sz="2000" i="1">
                                                  <a:latin typeface="Cambria Math" panose="02040503050406030204" pitchFamily="18" charset="0"/>
                                                </a:rPr>
                                                <m:t>𝑇</m:t>
                                              </m:r>
                                            </m:den>
                                          </m:f>
                                        </m:e>
                                      </m:d>
                                    </m:e>
                                  </m:func>
                                </m:e>
                              </m:nary>
                            </m:den>
                          </m:f>
                        </m:e>
                      </m:d>
                      <m:r>
                        <a:rPr lang="en-US" sz="2000" b="0" i="0" smtClean="0">
                          <a:latin typeface="Cambria Math" panose="02040503050406030204" pitchFamily="18" charset="0"/>
                        </a:rPr>
                        <m:t>  </m:t>
                      </m:r>
                    </m:oMath>
                  </m:oMathPara>
                </a14:m>
                <a:endParaRPr lang="en-US" sz="2000" dirty="0"/>
              </a:p>
              <a:p>
                <a:pPr marL="457200" lvl="1" indent="0">
                  <a:buNone/>
                </a:pPr>
                <a:endParaRPr lang="en-US" sz="2000" dirty="0"/>
              </a:p>
              <a:p>
                <a:pPr lvl="1"/>
                <a:r>
                  <a:rPr lang="en-US" sz="2000" dirty="0"/>
                  <a:t>Using Property 2., this gives</a:t>
                </a:r>
              </a:p>
              <a:p>
                <a:pPr marL="457200" lvl="1" indent="0">
                  <a:buNone/>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𝑁</m:t>
                              </m:r>
                            </m:e>
                          </m:d>
                          <m:r>
                            <a:rPr lang="en-US" sz="2000" b="0" i="1" smtClean="0">
                              <a:latin typeface="Cambria Math" panose="02040503050406030204" pitchFamily="18" charset="0"/>
                            </a:rPr>
                            <m:t>, </m:t>
                          </m:r>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lim</m:t>
                              </m:r>
                            </m:e>
                            <m:lim>
                              <m:r>
                                <a:rPr lang="en-US" sz="2000" b="0" i="1" smtClean="0">
                                  <a:latin typeface="Cambria Math" panose="02040503050406030204" pitchFamily="18" charset="0"/>
                                </a:rPr>
                                <m:t>𝑇</m:t>
                              </m:r>
                              <m:r>
                                <a:rPr lang="en-US" sz="2000" b="0" i="1" smtClean="0">
                                  <a:latin typeface="Cambria Math" panose="02040503050406030204" pitchFamily="18" charset="0"/>
                                </a:rPr>
                                <m:t>→∞</m:t>
                              </m:r>
                            </m:lim>
                          </m:limLow>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i="1">
                                  <a:latin typeface="Cambria Math" panose="02040503050406030204" pitchFamily="18" charset="0"/>
                                </a:rPr>
                                <m:t>𝑇</m:t>
                              </m:r>
                              <m:r>
                                <a:rPr lang="en-US" sz="2000" i="1">
                                  <a:latin typeface="Cambria Math" panose="02040503050406030204" pitchFamily="18" charset="0"/>
                                </a:rPr>
                                <m:t>→∞</m:t>
                              </m:r>
                            </m:lim>
                          </m:limLow>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𝑇</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e>
                      </m:func>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e>
                      </m:d>
                      <m:r>
                        <a:rPr lang="en-US" sz="2000" b="0" i="1" smtClean="0">
                          <a:latin typeface="Cambria Math" panose="02040503050406030204" pitchFamily="18" charset="0"/>
                        </a:rPr>
                        <m:t>=0</m:t>
                      </m:r>
                    </m:oMath>
                  </m:oMathPara>
                </a14:m>
                <a:endParaRPr lang="en-US" sz="2000" dirty="0"/>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3"/>
                <a:stretch>
                  <a:fillRect l="-2024" t="-2058" r="-911"/>
                </a:stretch>
              </a:blipFill>
            </p:spPr>
            <p:txBody>
              <a:bodyPr/>
              <a:lstStyle/>
              <a:p>
                <a:r>
                  <a:rPr lang="en-GB">
                    <a:noFill/>
                  </a:rPr>
                  <a:t> </a:t>
                </a:r>
              </a:p>
            </p:txBody>
          </p:sp>
        </mc:Fallback>
      </mc:AlternateContent>
    </p:spTree>
    <p:extLst>
      <p:ext uri="{BB962C8B-B14F-4D97-AF65-F5344CB8AC3E}">
        <p14:creationId xmlns:p14="http://schemas.microsoft.com/office/powerpoint/2010/main" val="1108804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1EE2-4DE7-4FC7-9AAE-2E50727A9488}"/>
              </a:ext>
            </a:extLst>
          </p:cNvPr>
          <p:cNvSpPr>
            <a:spLocks noGrp="1"/>
          </p:cNvSpPr>
          <p:nvPr>
            <p:ph type="title"/>
          </p:nvPr>
        </p:nvSpPr>
        <p:spPr/>
        <p:txBody>
          <a:bodyPr/>
          <a:lstStyle/>
          <a:p>
            <a:r>
              <a:rPr lang="en-US" dirty="0"/>
              <a:t>The defensive distillation strategy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700BA-C98D-4530-8BD7-3AAE3D364FE8}"/>
                  </a:ext>
                </a:extLst>
              </p:cNvPr>
              <p:cNvSpPr>
                <a:spLocks noGrp="1"/>
              </p:cNvSpPr>
              <p:nvPr>
                <p:ph sz="half" idx="1"/>
              </p:nvPr>
            </p:nvSpPr>
            <p:spPr>
              <a:xfrm>
                <a:off x="838200" y="1825624"/>
                <a:ext cx="5181600" cy="5032375"/>
              </a:xfrm>
            </p:spPr>
            <p:txBody>
              <a:bodyPr/>
              <a:lstStyle/>
              <a:p>
                <a:pPr marL="0" indent="0">
                  <a:buNone/>
                </a:pPr>
                <a:r>
                  <a:rPr lang="en-US" b="1" dirty="0"/>
                  <a:t>Definition (the </a:t>
                </a:r>
                <a:r>
                  <a:rPr lang="en-US" b="1" dirty="0">
                    <a:solidFill>
                      <a:srgbClr val="00B050"/>
                    </a:solidFill>
                  </a:rPr>
                  <a:t>defensive distillation</a:t>
                </a:r>
                <a:r>
                  <a:rPr lang="en-US" b="1" dirty="0"/>
                  <a:t> strategy):</a:t>
                </a:r>
              </a:p>
              <a:p>
                <a:pPr marL="0" indent="0">
                  <a:buNone/>
                </a:pPr>
                <a:r>
                  <a:rPr lang="en-US" dirty="0"/>
                  <a:t>The </a:t>
                </a:r>
                <a:r>
                  <a:rPr lang="en-US" b="1" dirty="0">
                    <a:solidFill>
                      <a:srgbClr val="00B050"/>
                    </a:solidFill>
                  </a:rPr>
                  <a:t>defensive distillation</a:t>
                </a:r>
                <a:r>
                  <a:rPr lang="en-US" b="1" dirty="0"/>
                  <a:t> strategy</a:t>
                </a:r>
                <a:r>
                  <a:rPr lang="en-US" dirty="0"/>
                  <a:t> makes use of the last property of the </a:t>
                </a:r>
                <a:r>
                  <a:rPr lang="en-US" dirty="0" err="1"/>
                  <a:t>softmax</a:t>
                </a:r>
                <a:r>
                  <a:rPr lang="en-US" dirty="0"/>
                  <a:t> function and its tendency to vanish gradients.</a:t>
                </a:r>
              </a:p>
              <a:p>
                <a:pPr marL="0" indent="0">
                  <a:buNone/>
                </a:pPr>
                <a:r>
                  <a:rPr lang="en-US" dirty="0"/>
                  <a:t>We can make the gradients of our model vanish by using a </a:t>
                </a:r>
                <a:r>
                  <a:rPr lang="en-US" dirty="0" err="1"/>
                  <a:t>softmax</a:t>
                </a:r>
                <a:r>
                  <a:rPr lang="en-US" dirty="0"/>
                  <a:t> with a large temperature </a:t>
                </a:r>
                <a14:m>
                  <m:oMath xmlns:m="http://schemas.openxmlformats.org/officeDocument/2006/math">
                    <m:r>
                      <a:rPr lang="en-US" i="1" dirty="0" smtClean="0">
                        <a:latin typeface="Cambria Math" panose="02040503050406030204" pitchFamily="18" charset="0"/>
                      </a:rPr>
                      <m:t>𝑇</m:t>
                    </m:r>
                  </m:oMath>
                </a14:m>
                <a:r>
                  <a:rPr lang="en-US" dirty="0"/>
                  <a:t>, instead of the standard </a:t>
                </a:r>
                <a:br>
                  <a:rPr lang="en-US" dirty="0"/>
                </a:b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 = 1 </m:t>
                    </m:r>
                  </m:oMath>
                </a14:m>
                <a:r>
                  <a:rPr lang="en-US" dirty="0"/>
                  <a:t>value.</a:t>
                </a:r>
                <a:endParaRPr lang="en-GB" dirty="0"/>
              </a:p>
            </p:txBody>
          </p:sp>
        </mc:Choice>
        <mc:Fallback xmlns="">
          <p:sp>
            <p:nvSpPr>
              <p:cNvPr id="3" name="Content Placeholder 2">
                <a:extLst>
                  <a:ext uri="{FF2B5EF4-FFF2-40B4-BE49-F238E27FC236}">
                    <a16:creationId xmlns:a16="http://schemas.microsoft.com/office/drawing/2014/main" id="{A5D700BA-C98D-4530-8BD7-3AAE3D364F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412"/>
                </a:stretch>
              </a:blipFill>
            </p:spPr>
            <p:txBody>
              <a:bodyPr/>
              <a:lstStyle/>
              <a:p>
                <a:r>
                  <a:rPr lang="en-SG">
                    <a:noFill/>
                  </a:rPr>
                  <a:t> </a:t>
                </a:r>
              </a:p>
            </p:txBody>
          </p:sp>
        </mc:Fallback>
      </mc:AlternateContent>
    </p:spTree>
    <p:extLst>
      <p:ext uri="{BB962C8B-B14F-4D97-AF65-F5344CB8AC3E}">
        <p14:creationId xmlns:p14="http://schemas.microsoft.com/office/powerpoint/2010/main" val="729920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1EE2-4DE7-4FC7-9AAE-2E50727A9488}"/>
              </a:ext>
            </a:extLst>
          </p:cNvPr>
          <p:cNvSpPr>
            <a:spLocks noGrp="1"/>
          </p:cNvSpPr>
          <p:nvPr>
            <p:ph type="title"/>
          </p:nvPr>
        </p:nvSpPr>
        <p:spPr/>
        <p:txBody>
          <a:bodyPr/>
          <a:lstStyle/>
          <a:p>
            <a:r>
              <a:rPr lang="en-US" dirty="0"/>
              <a:t>The defensive distillation strategy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700BA-C98D-4530-8BD7-3AAE3D364FE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defensive distillation</a:t>
                </a:r>
                <a:r>
                  <a:rPr lang="en-US" b="1" dirty="0"/>
                  <a:t> strategy):</a:t>
                </a:r>
              </a:p>
              <a:p>
                <a:pPr marL="0" indent="0">
                  <a:buNone/>
                </a:pPr>
                <a:r>
                  <a:rPr lang="en-US" dirty="0"/>
                  <a:t>The </a:t>
                </a:r>
                <a:r>
                  <a:rPr lang="en-US" b="1" dirty="0">
                    <a:solidFill>
                      <a:srgbClr val="00B050"/>
                    </a:solidFill>
                  </a:rPr>
                  <a:t>defensive distillation</a:t>
                </a:r>
                <a:r>
                  <a:rPr lang="en-US" b="1" dirty="0"/>
                  <a:t> strategy</a:t>
                </a:r>
                <a:r>
                  <a:rPr lang="en-US" dirty="0"/>
                  <a:t> makes use of the last property of the </a:t>
                </a:r>
                <a:r>
                  <a:rPr lang="en-US" dirty="0" err="1"/>
                  <a:t>softmax</a:t>
                </a:r>
                <a:r>
                  <a:rPr lang="en-US" dirty="0"/>
                  <a:t> function and its tendency to vanish gradients.</a:t>
                </a:r>
              </a:p>
              <a:p>
                <a:pPr marL="0" indent="0">
                  <a:buNone/>
                </a:pPr>
                <a:r>
                  <a:rPr lang="en-US" dirty="0"/>
                  <a:t>We can make the gradients of our model vanish by using a </a:t>
                </a:r>
                <a:r>
                  <a:rPr lang="en-US" dirty="0" err="1"/>
                  <a:t>softmax</a:t>
                </a:r>
                <a:r>
                  <a:rPr lang="en-US" dirty="0"/>
                  <a:t> with a large temperature </a:t>
                </a:r>
                <a14:m>
                  <m:oMath xmlns:m="http://schemas.openxmlformats.org/officeDocument/2006/math">
                    <m:r>
                      <a:rPr lang="en-US" i="1" dirty="0" smtClean="0">
                        <a:latin typeface="Cambria Math" panose="02040503050406030204" pitchFamily="18" charset="0"/>
                      </a:rPr>
                      <m:t>𝑇</m:t>
                    </m:r>
                  </m:oMath>
                </a14:m>
                <a:r>
                  <a:rPr lang="en-US" dirty="0"/>
                  <a:t>, instead of the standard </a:t>
                </a:r>
                <a:br>
                  <a:rPr lang="en-US" dirty="0"/>
                </a:b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 = 1 </m:t>
                    </m:r>
                  </m:oMath>
                </a14:m>
                <a:r>
                  <a:rPr lang="en-US" dirty="0"/>
                  <a:t>value.</a:t>
                </a:r>
                <a:endParaRPr lang="en-GB" dirty="0"/>
              </a:p>
            </p:txBody>
          </p:sp>
        </mc:Choice>
        <mc:Fallback xmlns="">
          <p:sp>
            <p:nvSpPr>
              <p:cNvPr id="3" name="Content Placeholder 2">
                <a:extLst>
                  <a:ext uri="{FF2B5EF4-FFF2-40B4-BE49-F238E27FC236}">
                    <a16:creationId xmlns:a16="http://schemas.microsoft.com/office/drawing/2014/main" id="{A5D700BA-C98D-4530-8BD7-3AAE3D364F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412"/>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9C132504-383C-4E02-BAFD-8655A15AAC31}"/>
              </a:ext>
            </a:extLst>
          </p:cNvPr>
          <p:cNvSpPr>
            <a:spLocks noGrp="1"/>
          </p:cNvSpPr>
          <p:nvPr>
            <p:ph sz="half" idx="2"/>
          </p:nvPr>
        </p:nvSpPr>
        <p:spPr>
          <a:xfrm>
            <a:off x="6172200" y="1825625"/>
            <a:ext cx="5181600" cy="5032374"/>
          </a:xfrm>
        </p:spPr>
        <p:txBody>
          <a:bodyPr>
            <a:normAutofit/>
          </a:bodyPr>
          <a:lstStyle/>
          <a:p>
            <a:pPr marL="0" indent="0">
              <a:buNone/>
            </a:pPr>
            <a:r>
              <a:rPr lang="en-US" dirty="0"/>
              <a:t>This will make the gradients vanish, and they might no longer be usable by the attackers for the gradient and fast gradient sign attacks.</a:t>
            </a:r>
          </a:p>
          <a:p>
            <a:pPr marL="0" indent="0">
              <a:buNone/>
            </a:pPr>
            <a:endParaRPr lang="en-US" dirty="0"/>
          </a:p>
          <a:p>
            <a:pPr marL="0" indent="0">
              <a:buNone/>
            </a:pPr>
            <a:r>
              <a:rPr lang="en-US" b="1" dirty="0"/>
              <a:t>Important: </a:t>
            </a:r>
            <a:r>
              <a:rPr lang="en-US" dirty="0"/>
              <a:t>It might however complicate the training of the model! (Remember that we need these gradients to train and backpropagate!)</a:t>
            </a:r>
            <a:endParaRPr lang="en-GB" dirty="0"/>
          </a:p>
        </p:txBody>
      </p:sp>
      <p:pic>
        <p:nvPicPr>
          <p:cNvPr id="5" name="Picture 2">
            <a:extLst>
              <a:ext uri="{FF2B5EF4-FFF2-40B4-BE49-F238E27FC236}">
                <a16:creationId xmlns:a16="http://schemas.microsoft.com/office/drawing/2014/main" id="{7FBA72E5-FC09-46FB-8AD0-BCB8677D0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84354">
            <a:off x="10264501" y="350313"/>
            <a:ext cx="1648359" cy="1355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978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2A80-FB90-4AD3-9C74-0F5E073D61E1}"/>
              </a:ext>
            </a:extLst>
          </p:cNvPr>
          <p:cNvSpPr>
            <a:spLocks noGrp="1"/>
          </p:cNvSpPr>
          <p:nvPr>
            <p:ph type="title"/>
          </p:nvPr>
        </p:nvSpPr>
        <p:spPr/>
        <p:txBody>
          <a:bodyPr/>
          <a:lstStyle/>
          <a:p>
            <a:r>
              <a:rPr lang="en-US" dirty="0"/>
              <a:t>Model changes</a:t>
            </a:r>
            <a:endParaRPr lang="en-GB" dirty="0"/>
          </a:p>
        </p:txBody>
      </p:sp>
      <p:sp>
        <p:nvSpPr>
          <p:cNvPr id="3" name="Content Placeholder 2">
            <a:extLst>
              <a:ext uri="{FF2B5EF4-FFF2-40B4-BE49-F238E27FC236}">
                <a16:creationId xmlns:a16="http://schemas.microsoft.com/office/drawing/2014/main" id="{3B60B012-6C2C-4939-B9D9-2867587867AD}"/>
              </a:ext>
            </a:extLst>
          </p:cNvPr>
          <p:cNvSpPr>
            <a:spLocks noGrp="1"/>
          </p:cNvSpPr>
          <p:nvPr>
            <p:ph sz="half" idx="1"/>
          </p:nvPr>
        </p:nvSpPr>
        <p:spPr/>
        <p:txBody>
          <a:bodyPr/>
          <a:lstStyle/>
          <a:p>
            <a:r>
              <a:rPr lang="en-US" dirty="0"/>
              <a:t>We will first change the constructor of our model, and add a temperature T.</a:t>
            </a:r>
          </a:p>
          <a:p>
            <a:endParaRPr lang="en-US" dirty="0"/>
          </a:p>
        </p:txBody>
      </p:sp>
      <p:pic>
        <p:nvPicPr>
          <p:cNvPr id="5" name="Picture 4">
            <a:extLst>
              <a:ext uri="{FF2B5EF4-FFF2-40B4-BE49-F238E27FC236}">
                <a16:creationId xmlns:a16="http://schemas.microsoft.com/office/drawing/2014/main" id="{DE0FFA75-3F66-4F7C-8202-08A3403545CD}"/>
              </a:ext>
            </a:extLst>
          </p:cNvPr>
          <p:cNvPicPr>
            <a:picLocks noChangeAspect="1"/>
          </p:cNvPicPr>
          <p:nvPr/>
        </p:nvPicPr>
        <p:blipFill rotWithShape="1">
          <a:blip r:embed="rId2"/>
          <a:srcRect l="10576" t="21128" r="69872" b="12410"/>
          <a:stretch/>
        </p:blipFill>
        <p:spPr>
          <a:xfrm>
            <a:off x="5901701" y="0"/>
            <a:ext cx="6290300" cy="6682154"/>
          </a:xfrm>
          <a:prstGeom prst="rect">
            <a:avLst/>
          </a:prstGeom>
        </p:spPr>
      </p:pic>
      <p:sp>
        <p:nvSpPr>
          <p:cNvPr id="6" name="Rectangle 5">
            <a:extLst>
              <a:ext uri="{FF2B5EF4-FFF2-40B4-BE49-F238E27FC236}">
                <a16:creationId xmlns:a16="http://schemas.microsoft.com/office/drawing/2014/main" id="{8A5BF983-67BC-4932-BBE4-C263B3DD36BD}"/>
              </a:ext>
            </a:extLst>
          </p:cNvPr>
          <p:cNvSpPr/>
          <p:nvPr/>
        </p:nvSpPr>
        <p:spPr>
          <a:xfrm>
            <a:off x="6674338" y="3868615"/>
            <a:ext cx="3360616" cy="422031"/>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7696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2A80-FB90-4AD3-9C74-0F5E073D61E1}"/>
              </a:ext>
            </a:extLst>
          </p:cNvPr>
          <p:cNvSpPr>
            <a:spLocks noGrp="1"/>
          </p:cNvSpPr>
          <p:nvPr>
            <p:ph type="title"/>
          </p:nvPr>
        </p:nvSpPr>
        <p:spPr/>
        <p:txBody>
          <a:bodyPr/>
          <a:lstStyle/>
          <a:p>
            <a:r>
              <a:rPr lang="en-US" dirty="0"/>
              <a:t>Model changes</a:t>
            </a:r>
            <a:endParaRPr lang="en-GB" dirty="0"/>
          </a:p>
        </p:txBody>
      </p:sp>
      <p:sp>
        <p:nvSpPr>
          <p:cNvPr id="3" name="Content Placeholder 2">
            <a:extLst>
              <a:ext uri="{FF2B5EF4-FFF2-40B4-BE49-F238E27FC236}">
                <a16:creationId xmlns:a16="http://schemas.microsoft.com/office/drawing/2014/main" id="{3B60B012-6C2C-4939-B9D9-2867587867AD}"/>
              </a:ext>
            </a:extLst>
          </p:cNvPr>
          <p:cNvSpPr>
            <a:spLocks noGrp="1"/>
          </p:cNvSpPr>
          <p:nvPr>
            <p:ph sz="half" idx="1"/>
          </p:nvPr>
        </p:nvSpPr>
        <p:spPr/>
        <p:txBody>
          <a:bodyPr/>
          <a:lstStyle/>
          <a:p>
            <a:r>
              <a:rPr lang="en-US" dirty="0"/>
              <a:t>We will first change the constructor of our model, and add a temperature T.</a:t>
            </a:r>
          </a:p>
          <a:p>
            <a:endParaRPr lang="en-US" dirty="0"/>
          </a:p>
          <a:p>
            <a:r>
              <a:rPr lang="en-US" dirty="0"/>
              <a:t>This temperature is then used in the </a:t>
            </a:r>
            <a:r>
              <a:rPr lang="en-US" dirty="0" err="1"/>
              <a:t>softmax</a:t>
            </a:r>
            <a:r>
              <a:rPr lang="en-US" dirty="0"/>
              <a:t> function of the forward() method.</a:t>
            </a:r>
            <a:endParaRPr lang="en-GB" dirty="0"/>
          </a:p>
        </p:txBody>
      </p:sp>
      <p:pic>
        <p:nvPicPr>
          <p:cNvPr id="5" name="Picture 4">
            <a:extLst>
              <a:ext uri="{FF2B5EF4-FFF2-40B4-BE49-F238E27FC236}">
                <a16:creationId xmlns:a16="http://schemas.microsoft.com/office/drawing/2014/main" id="{DE0FFA75-3F66-4F7C-8202-08A3403545CD}"/>
              </a:ext>
            </a:extLst>
          </p:cNvPr>
          <p:cNvPicPr>
            <a:picLocks noChangeAspect="1"/>
          </p:cNvPicPr>
          <p:nvPr/>
        </p:nvPicPr>
        <p:blipFill rotWithShape="1">
          <a:blip r:embed="rId2"/>
          <a:srcRect l="10576" t="21128" r="69872" b="12410"/>
          <a:stretch/>
        </p:blipFill>
        <p:spPr>
          <a:xfrm>
            <a:off x="5901701" y="0"/>
            <a:ext cx="6290300" cy="6682154"/>
          </a:xfrm>
          <a:prstGeom prst="rect">
            <a:avLst/>
          </a:prstGeom>
        </p:spPr>
      </p:pic>
      <p:sp>
        <p:nvSpPr>
          <p:cNvPr id="6" name="Rectangle 5">
            <a:extLst>
              <a:ext uri="{FF2B5EF4-FFF2-40B4-BE49-F238E27FC236}">
                <a16:creationId xmlns:a16="http://schemas.microsoft.com/office/drawing/2014/main" id="{2E99330C-172B-4A1A-925D-67C9190FFC56}"/>
              </a:ext>
            </a:extLst>
          </p:cNvPr>
          <p:cNvSpPr/>
          <p:nvPr/>
        </p:nvSpPr>
        <p:spPr>
          <a:xfrm>
            <a:off x="6768122" y="6389078"/>
            <a:ext cx="3563816" cy="422031"/>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831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2A80-FB90-4AD3-9C74-0F5E073D61E1}"/>
              </a:ext>
            </a:extLst>
          </p:cNvPr>
          <p:cNvSpPr>
            <a:spLocks noGrp="1"/>
          </p:cNvSpPr>
          <p:nvPr>
            <p:ph type="title"/>
          </p:nvPr>
        </p:nvSpPr>
        <p:spPr/>
        <p:txBody>
          <a:bodyPr/>
          <a:lstStyle/>
          <a:p>
            <a:r>
              <a:rPr lang="en-US" dirty="0"/>
              <a:t>Model changes</a:t>
            </a:r>
            <a:endParaRPr lang="en-GB" dirty="0"/>
          </a:p>
        </p:txBody>
      </p:sp>
      <p:sp>
        <p:nvSpPr>
          <p:cNvPr id="3" name="Content Placeholder 2">
            <a:extLst>
              <a:ext uri="{FF2B5EF4-FFF2-40B4-BE49-F238E27FC236}">
                <a16:creationId xmlns:a16="http://schemas.microsoft.com/office/drawing/2014/main" id="{3B60B012-6C2C-4939-B9D9-2867587867AD}"/>
              </a:ext>
            </a:extLst>
          </p:cNvPr>
          <p:cNvSpPr>
            <a:spLocks noGrp="1"/>
          </p:cNvSpPr>
          <p:nvPr>
            <p:ph sz="half" idx="1"/>
          </p:nvPr>
        </p:nvSpPr>
        <p:spPr>
          <a:xfrm>
            <a:off x="838200" y="1825624"/>
            <a:ext cx="5181600" cy="5032375"/>
          </a:xfrm>
        </p:spPr>
        <p:txBody>
          <a:bodyPr>
            <a:normAutofit/>
          </a:bodyPr>
          <a:lstStyle/>
          <a:p>
            <a:r>
              <a:rPr lang="en-US" dirty="0"/>
              <a:t>We will first change the constructor of our model, and add a temperature T.</a:t>
            </a:r>
          </a:p>
          <a:p>
            <a:endParaRPr lang="en-US" dirty="0"/>
          </a:p>
          <a:p>
            <a:r>
              <a:rPr lang="en-US" dirty="0"/>
              <a:t>This temperature is then used in the </a:t>
            </a:r>
            <a:r>
              <a:rPr lang="en-US" dirty="0" err="1"/>
              <a:t>softmax</a:t>
            </a:r>
            <a:r>
              <a:rPr lang="en-US" dirty="0"/>
              <a:t> function of the forward() method.</a:t>
            </a:r>
          </a:p>
          <a:p>
            <a:endParaRPr lang="en-US" dirty="0"/>
          </a:p>
          <a:p>
            <a:r>
              <a:rPr lang="en-US" dirty="0"/>
              <a:t>It can later be changed using </a:t>
            </a:r>
            <a:r>
              <a:rPr lang="en-US" dirty="0" err="1"/>
              <a:t>model.T</a:t>
            </a:r>
            <a:r>
              <a:rPr lang="en-US" dirty="0"/>
              <a:t> = </a:t>
            </a:r>
            <a:r>
              <a:rPr lang="en-US" dirty="0" err="1"/>
              <a:t>new_value</a:t>
            </a:r>
            <a:endParaRPr lang="en-GB" dirty="0"/>
          </a:p>
        </p:txBody>
      </p:sp>
      <p:pic>
        <p:nvPicPr>
          <p:cNvPr id="5" name="Picture 4">
            <a:extLst>
              <a:ext uri="{FF2B5EF4-FFF2-40B4-BE49-F238E27FC236}">
                <a16:creationId xmlns:a16="http://schemas.microsoft.com/office/drawing/2014/main" id="{DE0FFA75-3F66-4F7C-8202-08A3403545CD}"/>
              </a:ext>
            </a:extLst>
          </p:cNvPr>
          <p:cNvPicPr>
            <a:picLocks noChangeAspect="1"/>
          </p:cNvPicPr>
          <p:nvPr/>
        </p:nvPicPr>
        <p:blipFill rotWithShape="1">
          <a:blip r:embed="rId2"/>
          <a:srcRect l="10576" t="21128" r="69872" b="12410"/>
          <a:stretch/>
        </p:blipFill>
        <p:spPr>
          <a:xfrm>
            <a:off x="5901701" y="0"/>
            <a:ext cx="6290300" cy="6682154"/>
          </a:xfrm>
          <a:prstGeom prst="rect">
            <a:avLst/>
          </a:prstGeom>
        </p:spPr>
      </p:pic>
    </p:spTree>
    <p:extLst>
      <p:ext uri="{BB962C8B-B14F-4D97-AF65-F5344CB8AC3E}">
        <p14:creationId xmlns:p14="http://schemas.microsoft.com/office/powerpoint/2010/main" val="684335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Original model for baseline</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p:txBody>
          <a:bodyPr/>
          <a:lstStyle/>
          <a:p>
            <a:r>
              <a:rPr lang="en-US" dirty="0"/>
              <a:t>In Notebook 6., we will be using our original model and the Gradient-based attack for reference.</a:t>
            </a:r>
          </a:p>
          <a:p>
            <a:endParaRPr lang="en-US" dirty="0"/>
          </a:p>
          <a:p>
            <a:r>
              <a:rPr lang="en-US" dirty="0"/>
              <a:t>This is our efficacy vs. epsilon graph for the undefended model.</a:t>
            </a:r>
            <a:endParaRPr lang="en-GB" dirty="0"/>
          </a:p>
        </p:txBody>
      </p:sp>
      <p:pic>
        <p:nvPicPr>
          <p:cNvPr id="5" name="Picture 4">
            <a:extLst>
              <a:ext uri="{FF2B5EF4-FFF2-40B4-BE49-F238E27FC236}">
                <a16:creationId xmlns:a16="http://schemas.microsoft.com/office/drawing/2014/main" id="{854EAB65-8FC1-46BC-8B6A-53B368D133C3}"/>
              </a:ext>
            </a:extLst>
          </p:cNvPr>
          <p:cNvPicPr>
            <a:picLocks noChangeAspect="1"/>
          </p:cNvPicPr>
          <p:nvPr/>
        </p:nvPicPr>
        <p:blipFill rotWithShape="1">
          <a:blip r:embed="rId2"/>
          <a:srcRect l="10321" t="48410" r="70128" b="6462"/>
          <a:stretch/>
        </p:blipFill>
        <p:spPr>
          <a:xfrm>
            <a:off x="6283569" y="2047630"/>
            <a:ext cx="5894220" cy="4251570"/>
          </a:xfrm>
          <a:prstGeom prst="rect">
            <a:avLst/>
          </a:prstGeom>
        </p:spPr>
      </p:pic>
    </p:spTree>
    <p:extLst>
      <p:ext uri="{BB962C8B-B14F-4D97-AF65-F5344CB8AC3E}">
        <p14:creationId xmlns:p14="http://schemas.microsoft.com/office/powerpoint/2010/main" val="3287446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p:txBody>
      </p:sp>
      <p:pic>
        <p:nvPicPr>
          <p:cNvPr id="4" name="Picture 3">
            <a:extLst>
              <a:ext uri="{FF2B5EF4-FFF2-40B4-BE49-F238E27FC236}">
                <a16:creationId xmlns:a16="http://schemas.microsoft.com/office/drawing/2014/main" id="{35ECBCD1-A023-4C3D-A17E-29500D34E6FE}"/>
              </a:ext>
            </a:extLst>
          </p:cNvPr>
          <p:cNvPicPr>
            <a:picLocks noChangeAspect="1"/>
          </p:cNvPicPr>
          <p:nvPr/>
        </p:nvPicPr>
        <p:blipFill rotWithShape="1">
          <a:blip r:embed="rId2"/>
          <a:srcRect l="10449" t="30769" r="67244" b="28000"/>
          <a:stretch/>
        </p:blipFill>
        <p:spPr>
          <a:xfrm>
            <a:off x="6096000" y="2117969"/>
            <a:ext cx="6048410" cy="3493477"/>
          </a:xfrm>
          <a:prstGeom prst="rect">
            <a:avLst/>
          </a:prstGeom>
        </p:spPr>
      </p:pic>
      <p:sp>
        <p:nvSpPr>
          <p:cNvPr id="5" name="Rectangle 4">
            <a:extLst>
              <a:ext uri="{FF2B5EF4-FFF2-40B4-BE49-F238E27FC236}">
                <a16:creationId xmlns:a16="http://schemas.microsoft.com/office/drawing/2014/main" id="{FC295327-A6AD-468D-BEA9-BB47CE32196B}"/>
              </a:ext>
            </a:extLst>
          </p:cNvPr>
          <p:cNvSpPr/>
          <p:nvPr/>
        </p:nvSpPr>
        <p:spPr>
          <a:xfrm>
            <a:off x="6019800" y="2117969"/>
            <a:ext cx="5789246" cy="937846"/>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18422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8CDD2-7D02-4717-BCBD-F007811B825C}"/>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0A24D1-BFCD-4CA8-ACBB-B142142D5B0F}"/>
              </a:ext>
            </a:extLst>
          </p:cNvPr>
          <p:cNvSpPr>
            <a:spLocks noGrp="1"/>
          </p:cNvSpPr>
          <p:nvPr>
            <p:ph idx="1"/>
          </p:nvPr>
        </p:nvSpPr>
        <p:spPr>
          <a:xfrm>
            <a:off x="838200" y="1825624"/>
            <a:ext cx="10515600" cy="5032375"/>
          </a:xfrm>
        </p:spPr>
        <p:txBody>
          <a:bodyPr>
            <a:normAutofit/>
          </a:bodyPr>
          <a:lstStyle/>
          <a:p>
            <a:pPr marL="0" indent="0">
              <a:buNone/>
            </a:pPr>
            <a:r>
              <a:rPr lang="en-GB" dirty="0"/>
              <a:t>Exploiting the intrinsic properties/limits of deep learning models allows for powerful attacks with high efficacy and plausibility.</a:t>
            </a:r>
          </a:p>
          <a:p>
            <a:pPr marL="0" indent="0">
              <a:buNone/>
            </a:pPr>
            <a:r>
              <a:rPr lang="en-GB" dirty="0"/>
              <a:t>In some cases, we might be able to attack a model with 100% efficacy and very good plausibility.</a:t>
            </a:r>
          </a:p>
          <a:p>
            <a:endParaRPr lang="en-GB" dirty="0"/>
          </a:p>
          <a:p>
            <a:endParaRPr lang="en-GB" dirty="0"/>
          </a:p>
          <a:p>
            <a:r>
              <a:rPr lang="en-GB" dirty="0"/>
              <a:t>Can we implement </a:t>
            </a:r>
            <a:r>
              <a:rPr lang="en-GB" b="1" dirty="0"/>
              <a:t>more advanced attacks</a:t>
            </a:r>
            <a:r>
              <a:rPr lang="en-GB" dirty="0"/>
              <a:t>?</a:t>
            </a:r>
          </a:p>
          <a:p>
            <a:r>
              <a:rPr lang="en-GB" dirty="0"/>
              <a:t>Can we </a:t>
            </a:r>
            <a:r>
              <a:rPr lang="en-GB" b="1" dirty="0"/>
              <a:t>defend</a:t>
            </a:r>
            <a:r>
              <a:rPr lang="en-GB" dirty="0"/>
              <a:t> against these attacks?</a:t>
            </a:r>
          </a:p>
          <a:p>
            <a:r>
              <a:rPr lang="en-GB" dirty="0"/>
              <a:t>Can attackers respond to such </a:t>
            </a:r>
            <a:r>
              <a:rPr lang="en-GB" b="1" dirty="0" err="1"/>
              <a:t>defenses</a:t>
            </a:r>
            <a:r>
              <a:rPr lang="en-GB" dirty="0"/>
              <a:t>?</a:t>
            </a:r>
          </a:p>
        </p:txBody>
      </p:sp>
    </p:spTree>
    <p:extLst>
      <p:ext uri="{BB962C8B-B14F-4D97-AF65-F5344CB8AC3E}">
        <p14:creationId xmlns:p14="http://schemas.microsoft.com/office/powerpoint/2010/main" val="2434517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p:txBody>
      </p:sp>
      <p:pic>
        <p:nvPicPr>
          <p:cNvPr id="4" name="Picture 3">
            <a:extLst>
              <a:ext uri="{FF2B5EF4-FFF2-40B4-BE49-F238E27FC236}">
                <a16:creationId xmlns:a16="http://schemas.microsoft.com/office/drawing/2014/main" id="{35ECBCD1-A023-4C3D-A17E-29500D34E6FE}"/>
              </a:ext>
            </a:extLst>
          </p:cNvPr>
          <p:cNvPicPr>
            <a:picLocks noChangeAspect="1"/>
          </p:cNvPicPr>
          <p:nvPr/>
        </p:nvPicPr>
        <p:blipFill rotWithShape="1">
          <a:blip r:embed="rId2"/>
          <a:srcRect l="10449" t="30769" r="67244" b="28000"/>
          <a:stretch/>
        </p:blipFill>
        <p:spPr>
          <a:xfrm>
            <a:off x="6096000" y="2117969"/>
            <a:ext cx="6048410" cy="3493477"/>
          </a:xfrm>
          <a:prstGeom prst="rect">
            <a:avLst/>
          </a:prstGeom>
        </p:spPr>
      </p:pic>
      <p:sp>
        <p:nvSpPr>
          <p:cNvPr id="5" name="Rectangle 4">
            <a:extLst>
              <a:ext uri="{FF2B5EF4-FFF2-40B4-BE49-F238E27FC236}">
                <a16:creationId xmlns:a16="http://schemas.microsoft.com/office/drawing/2014/main" id="{FC295327-A6AD-468D-BEA9-BB47CE32196B}"/>
              </a:ext>
            </a:extLst>
          </p:cNvPr>
          <p:cNvSpPr/>
          <p:nvPr/>
        </p:nvSpPr>
        <p:spPr>
          <a:xfrm>
            <a:off x="6019800" y="5142523"/>
            <a:ext cx="3413369" cy="468923"/>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52923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a:p>
            <a:endParaRPr lang="en-GB" dirty="0"/>
          </a:p>
          <a:p>
            <a:r>
              <a:rPr lang="en-GB" dirty="0"/>
              <a:t>And will continue the training of this model on the training set, with this new “high” temperature.</a:t>
            </a:r>
            <a:endParaRPr lang="en-US" dirty="0"/>
          </a:p>
        </p:txBody>
      </p:sp>
      <p:pic>
        <p:nvPicPr>
          <p:cNvPr id="4" name="Picture 3">
            <a:extLst>
              <a:ext uri="{FF2B5EF4-FFF2-40B4-BE49-F238E27FC236}">
                <a16:creationId xmlns:a16="http://schemas.microsoft.com/office/drawing/2014/main" id="{35ECBCD1-A023-4C3D-A17E-29500D34E6FE}"/>
              </a:ext>
            </a:extLst>
          </p:cNvPr>
          <p:cNvPicPr>
            <a:picLocks noChangeAspect="1"/>
          </p:cNvPicPr>
          <p:nvPr/>
        </p:nvPicPr>
        <p:blipFill rotWithShape="1">
          <a:blip r:embed="rId2"/>
          <a:srcRect l="10449" t="30769" r="67244" b="28000"/>
          <a:stretch/>
        </p:blipFill>
        <p:spPr>
          <a:xfrm>
            <a:off x="6096000" y="2117969"/>
            <a:ext cx="6048410" cy="3493477"/>
          </a:xfrm>
          <a:prstGeom prst="rect">
            <a:avLst/>
          </a:prstGeom>
        </p:spPr>
      </p:pic>
      <p:sp>
        <p:nvSpPr>
          <p:cNvPr id="6" name="Rectangle 5">
            <a:extLst>
              <a:ext uri="{FF2B5EF4-FFF2-40B4-BE49-F238E27FC236}">
                <a16:creationId xmlns:a16="http://schemas.microsoft.com/office/drawing/2014/main" id="{D48138B6-3FB2-453A-8E75-AB7A7902391E}"/>
              </a:ext>
            </a:extLst>
          </p:cNvPr>
          <p:cNvSpPr/>
          <p:nvPr/>
        </p:nvSpPr>
        <p:spPr>
          <a:xfrm>
            <a:off x="5931876" y="3149600"/>
            <a:ext cx="6212534" cy="1977292"/>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90426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a:p>
            <a:r>
              <a:rPr lang="en-GB" dirty="0"/>
              <a:t>If we want, we can continue the training of this model, with this new “high” temperature, to check it leads to very little changes in model parameters (gradients are close to zero).</a:t>
            </a:r>
            <a:endParaRPr lang="en-US" dirty="0"/>
          </a:p>
        </p:txBody>
      </p:sp>
      <p:pic>
        <p:nvPicPr>
          <p:cNvPr id="5" name="Picture 4">
            <a:extLst>
              <a:ext uri="{FF2B5EF4-FFF2-40B4-BE49-F238E27FC236}">
                <a16:creationId xmlns:a16="http://schemas.microsoft.com/office/drawing/2014/main" id="{B2450367-86AB-48EA-BAF7-1F416354FBB2}"/>
              </a:ext>
            </a:extLst>
          </p:cNvPr>
          <p:cNvPicPr>
            <a:picLocks noChangeAspect="1"/>
          </p:cNvPicPr>
          <p:nvPr/>
        </p:nvPicPr>
        <p:blipFill rotWithShape="1">
          <a:blip r:embed="rId2"/>
          <a:srcRect l="10641" t="30359" r="70192" b="25538"/>
          <a:stretch/>
        </p:blipFill>
        <p:spPr>
          <a:xfrm>
            <a:off x="6283569" y="1880332"/>
            <a:ext cx="5786634" cy="4160961"/>
          </a:xfrm>
          <a:prstGeom prst="rect">
            <a:avLst/>
          </a:prstGeom>
        </p:spPr>
      </p:pic>
    </p:spTree>
    <p:extLst>
      <p:ext uri="{BB962C8B-B14F-4D97-AF65-F5344CB8AC3E}">
        <p14:creationId xmlns:p14="http://schemas.microsoft.com/office/powerpoint/2010/main" val="1911059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a:p>
            <a:r>
              <a:rPr lang="en-GB" dirty="0"/>
              <a:t>If we want, we can continue the training of this model, with this new “high” temperature, to check it leads to very little changes in model parameters (gradients are close to zero).</a:t>
            </a:r>
            <a:endParaRPr lang="en-US" dirty="0"/>
          </a:p>
        </p:txBody>
      </p:sp>
      <p:pic>
        <p:nvPicPr>
          <p:cNvPr id="5" name="Picture 4">
            <a:extLst>
              <a:ext uri="{FF2B5EF4-FFF2-40B4-BE49-F238E27FC236}">
                <a16:creationId xmlns:a16="http://schemas.microsoft.com/office/drawing/2014/main" id="{91B09F96-765C-43C5-98E9-6CAA199859E0}"/>
              </a:ext>
            </a:extLst>
          </p:cNvPr>
          <p:cNvPicPr>
            <a:picLocks noChangeAspect="1"/>
          </p:cNvPicPr>
          <p:nvPr/>
        </p:nvPicPr>
        <p:blipFill rotWithShape="1">
          <a:blip r:embed="rId2"/>
          <a:srcRect l="10449" t="75753" r="74540" b="17333"/>
          <a:stretch/>
        </p:blipFill>
        <p:spPr>
          <a:xfrm>
            <a:off x="6278472" y="4259383"/>
            <a:ext cx="5864774" cy="844063"/>
          </a:xfrm>
          <a:prstGeom prst="rect">
            <a:avLst/>
          </a:prstGeom>
        </p:spPr>
      </p:pic>
      <p:pic>
        <p:nvPicPr>
          <p:cNvPr id="6" name="Picture 5">
            <a:extLst>
              <a:ext uri="{FF2B5EF4-FFF2-40B4-BE49-F238E27FC236}">
                <a16:creationId xmlns:a16="http://schemas.microsoft.com/office/drawing/2014/main" id="{B7136F1C-D645-43D8-BCFB-7C97324992FF}"/>
              </a:ext>
            </a:extLst>
          </p:cNvPr>
          <p:cNvPicPr>
            <a:picLocks noChangeAspect="1"/>
          </p:cNvPicPr>
          <p:nvPr/>
        </p:nvPicPr>
        <p:blipFill rotWithShape="1">
          <a:blip r:embed="rId2"/>
          <a:srcRect l="10449" t="38564" r="71026" b="24445"/>
          <a:stretch/>
        </p:blipFill>
        <p:spPr>
          <a:xfrm>
            <a:off x="6278472" y="453295"/>
            <a:ext cx="5836693" cy="3641967"/>
          </a:xfrm>
          <a:prstGeom prst="rect">
            <a:avLst/>
          </a:prstGeom>
        </p:spPr>
      </p:pic>
    </p:spTree>
    <p:extLst>
      <p:ext uri="{BB962C8B-B14F-4D97-AF65-F5344CB8AC3E}">
        <p14:creationId xmlns:p14="http://schemas.microsoft.com/office/powerpoint/2010/main" val="1396280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DFCE-973B-4272-834D-3E6535991D93}"/>
              </a:ext>
            </a:extLst>
          </p:cNvPr>
          <p:cNvSpPr>
            <a:spLocks noGrp="1"/>
          </p:cNvSpPr>
          <p:nvPr>
            <p:ph type="title"/>
          </p:nvPr>
        </p:nvSpPr>
        <p:spPr/>
        <p:txBody>
          <a:bodyPr/>
          <a:lstStyle/>
          <a:p>
            <a:r>
              <a:rPr lang="en-US" dirty="0"/>
              <a:t>Defended model performance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7EC0B-0114-4086-8030-674B98C36348}"/>
                  </a:ext>
                </a:extLst>
              </p:cNvPr>
              <p:cNvSpPr>
                <a:spLocks noGrp="1"/>
              </p:cNvSpPr>
              <p:nvPr>
                <p:ph sz="half" idx="1"/>
              </p:nvPr>
            </p:nvSpPr>
            <p:spPr>
              <a:xfrm>
                <a:off x="838200" y="1825624"/>
                <a:ext cx="5181600" cy="5032375"/>
              </a:xfrm>
            </p:spPr>
            <p:txBody>
              <a:bodyPr/>
              <a:lstStyle/>
              <a:p>
                <a:r>
                  <a:rPr lang="en-US" dirty="0"/>
                  <a:t>The high temperature makes the gradients vanish.</a:t>
                </a:r>
              </a:p>
              <a:p>
                <a:r>
                  <a:rPr lang="en-US" dirty="0"/>
                  <a:t>This means that the gradient based attack will now be unable to operate correctly on our defended model!</a:t>
                </a:r>
              </a:p>
              <a:p>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b="0" i="1" smtClean="0">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r>
                        <a:rPr lang="en-US" b="1"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𝜖</m:t>
                      </m:r>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r>
                        <a:rPr lang="en-US" i="1" dirty="0">
                          <a:solidFill>
                            <a:schemeClr val="accent2"/>
                          </a:solidFill>
                          <a:latin typeface="Cambria Math" panose="02040503050406030204" pitchFamily="18" charset="0"/>
                        </a:rPr>
                        <m:t>(</m:t>
                      </m:r>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r>
                        <a:rPr lang="en-US" i="1" dirty="0">
                          <a:solidFill>
                            <a:schemeClr val="accent2"/>
                          </a:solidFill>
                          <a:latin typeface="Cambria Math" panose="02040503050406030204" pitchFamily="18" charset="0"/>
                        </a:rPr>
                        <m:t>)</m:t>
                      </m:r>
                    </m:oMath>
                  </m:oMathPara>
                </a14:m>
                <a:endParaRPr lang="en-GB" dirty="0">
                  <a:solidFill>
                    <a:schemeClr val="accent2"/>
                  </a:solidFill>
                </a:endParaRPr>
              </a:p>
              <a:p>
                <a:pPr marL="0" indent="0" algn="ctr">
                  <a:buNone/>
                </a:pPr>
                <a:r>
                  <a:rPr lang="en-US" dirty="0">
                    <a:solidFill>
                      <a:schemeClr val="accent2"/>
                    </a:solidFill>
                  </a:rPr>
                  <a:t>But </a:t>
                </a:r>
                <a14:m>
                  <m:oMath xmlns:m="http://schemas.openxmlformats.org/officeDocument/2006/math">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d>
                      <m:dPr>
                        <m:ctrlPr>
                          <a:rPr lang="en-US" i="1" dirty="0">
                            <a:solidFill>
                              <a:schemeClr val="accent2"/>
                            </a:solidFill>
                            <a:latin typeface="Cambria Math" panose="02040503050406030204" pitchFamily="18" charset="0"/>
                          </a:rPr>
                        </m:ctrlPr>
                      </m:dPr>
                      <m:e>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e>
                    </m:d>
                    <m:r>
                      <a:rPr lang="en-US" b="0" i="1" dirty="0" smtClean="0">
                        <a:solidFill>
                          <a:schemeClr val="accent2"/>
                        </a:solidFill>
                        <a:latin typeface="Cambria Math" panose="02040503050406030204" pitchFamily="18" charset="0"/>
                      </a:rPr>
                      <m:t>≈0</m:t>
                    </m:r>
                  </m:oMath>
                </a14:m>
                <a:endParaRPr lang="en-US" b="0" dirty="0">
                  <a:solidFill>
                    <a:schemeClr val="accent2"/>
                  </a:solidFill>
                </a:endParaRPr>
              </a:p>
              <a:p>
                <a:pPr marL="0" indent="0" algn="ctr">
                  <a:buNone/>
                </a:pPr>
                <a:r>
                  <a:rPr lang="en-US" dirty="0">
                    <a:solidFill>
                      <a:schemeClr val="accent2"/>
                    </a:solidFill>
                  </a:rPr>
                  <a:t>Implies </a:t>
                </a:r>
                <a14:m>
                  <m:oMath xmlns:m="http://schemas.openxmlformats.org/officeDocument/2006/math">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oMath>
                </a14:m>
                <a:endParaRPr lang="en-GB" dirty="0">
                  <a:solidFill>
                    <a:schemeClr val="accent2"/>
                  </a:solidFill>
                </a:endParaRPr>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A7C7EC0B-0114-4086-8030-674B98C363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824"/>
                </a:stretch>
              </a:blipFill>
            </p:spPr>
            <p:txBody>
              <a:bodyPr/>
              <a:lstStyle/>
              <a:p>
                <a:r>
                  <a:rPr lang="en-SG">
                    <a:noFill/>
                  </a:rPr>
                  <a:t> </a:t>
                </a:r>
              </a:p>
            </p:txBody>
          </p:sp>
        </mc:Fallback>
      </mc:AlternateContent>
    </p:spTree>
    <p:extLst>
      <p:ext uri="{BB962C8B-B14F-4D97-AF65-F5344CB8AC3E}">
        <p14:creationId xmlns:p14="http://schemas.microsoft.com/office/powerpoint/2010/main" val="23755375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DFCE-973B-4272-834D-3E6535991D93}"/>
              </a:ext>
            </a:extLst>
          </p:cNvPr>
          <p:cNvSpPr>
            <a:spLocks noGrp="1"/>
          </p:cNvSpPr>
          <p:nvPr>
            <p:ph type="title"/>
          </p:nvPr>
        </p:nvSpPr>
        <p:spPr/>
        <p:txBody>
          <a:bodyPr/>
          <a:lstStyle/>
          <a:p>
            <a:r>
              <a:rPr lang="en-US" dirty="0"/>
              <a:t>Defended model performance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7EC0B-0114-4086-8030-674B98C36348}"/>
                  </a:ext>
                </a:extLst>
              </p:cNvPr>
              <p:cNvSpPr>
                <a:spLocks noGrp="1"/>
              </p:cNvSpPr>
              <p:nvPr>
                <p:ph sz="half" idx="1"/>
              </p:nvPr>
            </p:nvSpPr>
            <p:spPr>
              <a:xfrm>
                <a:off x="838200" y="1825624"/>
                <a:ext cx="5181600" cy="5032375"/>
              </a:xfrm>
            </p:spPr>
            <p:txBody>
              <a:bodyPr/>
              <a:lstStyle/>
              <a:p>
                <a:r>
                  <a:rPr lang="en-US" dirty="0"/>
                  <a:t>The high temperature makes the gradients vanish.</a:t>
                </a:r>
              </a:p>
              <a:p>
                <a:r>
                  <a:rPr lang="en-US" dirty="0"/>
                  <a:t>This means that the gradient based attack will now be unable to operate correctly on our defended model!</a:t>
                </a:r>
              </a:p>
              <a:p>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b="0" i="1" smtClean="0">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r>
                        <a:rPr lang="en-US" b="1"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𝜖</m:t>
                      </m:r>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r>
                        <a:rPr lang="en-US" i="1" dirty="0">
                          <a:solidFill>
                            <a:schemeClr val="accent2"/>
                          </a:solidFill>
                          <a:latin typeface="Cambria Math" panose="02040503050406030204" pitchFamily="18" charset="0"/>
                        </a:rPr>
                        <m:t>(</m:t>
                      </m:r>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r>
                        <a:rPr lang="en-US" i="1" dirty="0">
                          <a:solidFill>
                            <a:schemeClr val="accent2"/>
                          </a:solidFill>
                          <a:latin typeface="Cambria Math" panose="02040503050406030204" pitchFamily="18" charset="0"/>
                        </a:rPr>
                        <m:t>)</m:t>
                      </m:r>
                    </m:oMath>
                  </m:oMathPara>
                </a14:m>
                <a:endParaRPr lang="en-GB" dirty="0">
                  <a:solidFill>
                    <a:schemeClr val="accent2"/>
                  </a:solidFill>
                </a:endParaRPr>
              </a:p>
              <a:p>
                <a:pPr marL="0" indent="0" algn="ctr">
                  <a:buNone/>
                </a:pPr>
                <a:r>
                  <a:rPr lang="en-US" dirty="0">
                    <a:solidFill>
                      <a:schemeClr val="accent2"/>
                    </a:solidFill>
                  </a:rPr>
                  <a:t>But </a:t>
                </a:r>
                <a14:m>
                  <m:oMath xmlns:m="http://schemas.openxmlformats.org/officeDocument/2006/math">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d>
                      <m:dPr>
                        <m:ctrlPr>
                          <a:rPr lang="en-US" i="1" dirty="0">
                            <a:solidFill>
                              <a:schemeClr val="accent2"/>
                            </a:solidFill>
                            <a:latin typeface="Cambria Math" panose="02040503050406030204" pitchFamily="18" charset="0"/>
                          </a:rPr>
                        </m:ctrlPr>
                      </m:dPr>
                      <m:e>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e>
                    </m:d>
                    <m:r>
                      <a:rPr lang="en-US" b="0" i="1" dirty="0" smtClean="0">
                        <a:solidFill>
                          <a:schemeClr val="accent2"/>
                        </a:solidFill>
                        <a:latin typeface="Cambria Math" panose="02040503050406030204" pitchFamily="18" charset="0"/>
                      </a:rPr>
                      <m:t>≈0</m:t>
                    </m:r>
                  </m:oMath>
                </a14:m>
                <a:endParaRPr lang="en-US" b="0" dirty="0">
                  <a:solidFill>
                    <a:schemeClr val="accent2"/>
                  </a:solidFill>
                </a:endParaRPr>
              </a:p>
              <a:p>
                <a:pPr marL="0" indent="0" algn="ctr">
                  <a:buNone/>
                </a:pPr>
                <a:r>
                  <a:rPr lang="en-US" dirty="0">
                    <a:solidFill>
                      <a:schemeClr val="accent2"/>
                    </a:solidFill>
                  </a:rPr>
                  <a:t>Implies </a:t>
                </a:r>
                <a14:m>
                  <m:oMath xmlns:m="http://schemas.openxmlformats.org/officeDocument/2006/math">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oMath>
                </a14:m>
                <a:endParaRPr lang="en-GB" dirty="0">
                  <a:solidFill>
                    <a:schemeClr val="accent2"/>
                  </a:solidFill>
                </a:endParaRPr>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A7C7EC0B-0114-4086-8030-674B98C363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824"/>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BCEE0528-8EA5-4B53-A8AF-D6D4CD0622DC}"/>
              </a:ext>
            </a:extLst>
          </p:cNvPr>
          <p:cNvPicPr>
            <a:picLocks noChangeAspect="1"/>
          </p:cNvPicPr>
          <p:nvPr/>
        </p:nvPicPr>
        <p:blipFill rotWithShape="1">
          <a:blip r:embed="rId3"/>
          <a:srcRect l="10577" t="46564" r="70256" b="8924"/>
          <a:stretch/>
        </p:blipFill>
        <p:spPr>
          <a:xfrm>
            <a:off x="6187832" y="2219572"/>
            <a:ext cx="5976606" cy="4337538"/>
          </a:xfrm>
          <a:prstGeom prst="rect">
            <a:avLst/>
          </a:prstGeom>
        </p:spPr>
      </p:pic>
    </p:spTree>
    <p:extLst>
      <p:ext uri="{BB962C8B-B14F-4D97-AF65-F5344CB8AC3E}">
        <p14:creationId xmlns:p14="http://schemas.microsoft.com/office/powerpoint/2010/main" val="788762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DFCE-973B-4272-834D-3E6535991D93}"/>
              </a:ext>
            </a:extLst>
          </p:cNvPr>
          <p:cNvSpPr>
            <a:spLocks noGrp="1"/>
          </p:cNvSpPr>
          <p:nvPr>
            <p:ph type="title"/>
          </p:nvPr>
        </p:nvSpPr>
        <p:spPr/>
        <p:txBody>
          <a:bodyPr/>
          <a:lstStyle/>
          <a:p>
            <a:r>
              <a:rPr lang="en-US" dirty="0"/>
              <a:t>Defended model performance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7EC0B-0114-4086-8030-674B98C36348}"/>
                  </a:ext>
                </a:extLst>
              </p:cNvPr>
              <p:cNvSpPr>
                <a:spLocks noGrp="1"/>
              </p:cNvSpPr>
              <p:nvPr>
                <p:ph sz="half" idx="1"/>
              </p:nvPr>
            </p:nvSpPr>
            <p:spPr>
              <a:xfrm>
                <a:off x="838200" y="1825624"/>
                <a:ext cx="5181600" cy="5032375"/>
              </a:xfrm>
            </p:spPr>
            <p:txBody>
              <a:bodyPr/>
              <a:lstStyle/>
              <a:p>
                <a:r>
                  <a:rPr lang="en-US" dirty="0">
                    <a:solidFill>
                      <a:schemeClr val="accent3"/>
                    </a:solidFill>
                  </a:rPr>
                  <a:t>The high temperature makes the gradients vanish.</a:t>
                </a:r>
              </a:p>
              <a:p>
                <a:r>
                  <a:rPr lang="en-US" dirty="0">
                    <a:solidFill>
                      <a:schemeClr val="accent3"/>
                    </a:solidFill>
                  </a:rPr>
                  <a:t>This means that the gradient based attack will now be unable to operate correctly on our defended model!</a:t>
                </a:r>
              </a:p>
              <a:p>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𝑥</m:t>
                          </m:r>
                        </m:e>
                      </m:acc>
                      <m:r>
                        <a:rPr lang="en-US" b="0" i="1" smtClean="0">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r>
                        <a:rPr lang="en-US" b="1"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𝜖</m:t>
                      </m:r>
                      <m:sSub>
                        <m:sSubPr>
                          <m:ctrlPr>
                            <a:rPr lang="en-US" i="1">
                              <a:solidFill>
                                <a:schemeClr val="accent3"/>
                              </a:solidFill>
                              <a:latin typeface="Cambria Math" panose="02040503050406030204" pitchFamily="18" charset="0"/>
                            </a:rPr>
                          </m:ctrlPr>
                        </m:sSubPr>
                        <m:e>
                          <m:r>
                            <m:rPr>
                              <m:sty m:val="p"/>
                            </m:rPr>
                            <a:rPr lang="en-US">
                              <a:solidFill>
                                <a:schemeClr val="accent3"/>
                              </a:solidFill>
                              <a:latin typeface="Cambria Math" panose="02040503050406030204" pitchFamily="18" charset="0"/>
                            </a:rPr>
                            <m:t>∇</m:t>
                          </m:r>
                        </m:e>
                        <m:sub>
                          <m:r>
                            <a:rPr lang="en-US" i="1">
                              <a:solidFill>
                                <a:schemeClr val="accent3"/>
                              </a:solidFill>
                              <a:latin typeface="Cambria Math" panose="02040503050406030204" pitchFamily="18" charset="0"/>
                            </a:rPr>
                            <m:t>𝑥</m:t>
                          </m:r>
                        </m:sub>
                      </m:sSub>
                      <m:r>
                        <a:rPr lang="en-US" i="1" dirty="0">
                          <a:solidFill>
                            <a:schemeClr val="accent3"/>
                          </a:solidFill>
                          <a:latin typeface="Cambria Math" panose="02040503050406030204" pitchFamily="18" charset="0"/>
                        </a:rPr>
                        <m:t>𝐿</m:t>
                      </m:r>
                      <m:r>
                        <a:rPr lang="en-US" i="1" dirty="0">
                          <a:solidFill>
                            <a:schemeClr val="accent3"/>
                          </a:solidFill>
                          <a:latin typeface="Cambria Math" panose="02040503050406030204" pitchFamily="18" charset="0"/>
                        </a:rPr>
                        <m:t>(</m:t>
                      </m:r>
                      <m:r>
                        <a:rPr lang="en-US" i="1" dirty="0">
                          <a:solidFill>
                            <a:schemeClr val="accent3"/>
                          </a:solidFill>
                          <a:latin typeface="Cambria Math" panose="02040503050406030204" pitchFamily="18" charset="0"/>
                        </a:rPr>
                        <m:t>𝑥</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𝜃</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𝑐</m:t>
                      </m:r>
                      <m:r>
                        <a:rPr lang="en-US" i="1" dirty="0">
                          <a:solidFill>
                            <a:schemeClr val="accent3"/>
                          </a:solidFill>
                          <a:latin typeface="Cambria Math" panose="02040503050406030204" pitchFamily="18" charset="0"/>
                        </a:rPr>
                        <m:t>)</m:t>
                      </m:r>
                    </m:oMath>
                  </m:oMathPara>
                </a14:m>
                <a:endParaRPr lang="en-GB" dirty="0">
                  <a:solidFill>
                    <a:schemeClr val="accent3"/>
                  </a:solidFill>
                </a:endParaRPr>
              </a:p>
              <a:p>
                <a:pPr marL="0" indent="0" algn="ctr">
                  <a:buNone/>
                </a:pPr>
                <a:r>
                  <a:rPr lang="en-US" dirty="0">
                    <a:solidFill>
                      <a:schemeClr val="accent3"/>
                    </a:solidFill>
                  </a:rPr>
                  <a:t>But, </a:t>
                </a:r>
                <a14:m>
                  <m:oMath xmlns:m="http://schemas.openxmlformats.org/officeDocument/2006/math">
                    <m:sSub>
                      <m:sSubPr>
                        <m:ctrlPr>
                          <a:rPr lang="en-US" i="1">
                            <a:solidFill>
                              <a:schemeClr val="accent3"/>
                            </a:solidFill>
                            <a:latin typeface="Cambria Math" panose="02040503050406030204" pitchFamily="18" charset="0"/>
                          </a:rPr>
                        </m:ctrlPr>
                      </m:sSubPr>
                      <m:e>
                        <m:r>
                          <m:rPr>
                            <m:sty m:val="p"/>
                          </m:rPr>
                          <a:rPr lang="en-US">
                            <a:solidFill>
                              <a:schemeClr val="accent3"/>
                            </a:solidFill>
                            <a:latin typeface="Cambria Math" panose="02040503050406030204" pitchFamily="18" charset="0"/>
                          </a:rPr>
                          <m:t>∇</m:t>
                        </m:r>
                      </m:e>
                      <m:sub>
                        <m:r>
                          <a:rPr lang="en-US" i="1">
                            <a:solidFill>
                              <a:schemeClr val="accent3"/>
                            </a:solidFill>
                            <a:latin typeface="Cambria Math" panose="02040503050406030204" pitchFamily="18" charset="0"/>
                          </a:rPr>
                          <m:t>𝑥</m:t>
                        </m:r>
                      </m:sub>
                    </m:sSub>
                    <m:r>
                      <a:rPr lang="en-US" i="1" dirty="0">
                        <a:solidFill>
                          <a:schemeClr val="accent3"/>
                        </a:solidFill>
                        <a:latin typeface="Cambria Math" panose="02040503050406030204" pitchFamily="18" charset="0"/>
                      </a:rPr>
                      <m:t>𝐿</m:t>
                    </m:r>
                    <m:d>
                      <m:dPr>
                        <m:ctrlPr>
                          <a:rPr lang="en-US" i="1" dirty="0">
                            <a:solidFill>
                              <a:schemeClr val="accent3"/>
                            </a:solidFill>
                            <a:latin typeface="Cambria Math" panose="02040503050406030204" pitchFamily="18" charset="0"/>
                          </a:rPr>
                        </m:ctrlPr>
                      </m:dPr>
                      <m:e>
                        <m:r>
                          <a:rPr lang="en-US" i="1" dirty="0">
                            <a:solidFill>
                              <a:schemeClr val="accent3"/>
                            </a:solidFill>
                            <a:latin typeface="Cambria Math" panose="02040503050406030204" pitchFamily="18" charset="0"/>
                          </a:rPr>
                          <m:t>𝑥</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𝜃</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𝑐</m:t>
                        </m:r>
                      </m:e>
                    </m:d>
                    <m:r>
                      <a:rPr lang="en-US" b="0" i="1" dirty="0" smtClean="0">
                        <a:solidFill>
                          <a:schemeClr val="accent3"/>
                        </a:solidFill>
                        <a:latin typeface="Cambria Math" panose="02040503050406030204" pitchFamily="18" charset="0"/>
                      </a:rPr>
                      <m:t>≈0</m:t>
                    </m:r>
                  </m:oMath>
                </a14:m>
                <a:endParaRPr lang="en-US" b="0" dirty="0">
                  <a:solidFill>
                    <a:schemeClr val="accent3"/>
                  </a:solidFill>
                </a:endParaRPr>
              </a:p>
              <a:p>
                <a:pPr marL="0" indent="0" algn="ctr">
                  <a:buNone/>
                </a:pPr>
                <a:r>
                  <a:rPr lang="en-US" dirty="0">
                    <a:solidFill>
                      <a:schemeClr val="accent3"/>
                    </a:solidFill>
                  </a:rPr>
                  <a:t>Implies </a:t>
                </a:r>
                <a14:m>
                  <m:oMath xmlns:m="http://schemas.openxmlformats.org/officeDocument/2006/math">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𝑥</m:t>
                        </m:r>
                      </m:e>
                    </m:acc>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oMath>
                </a14:m>
                <a:endParaRPr lang="en-GB" dirty="0">
                  <a:solidFill>
                    <a:schemeClr val="accent3"/>
                  </a:solidFill>
                </a:endParaRPr>
              </a:p>
              <a:p>
                <a:pPr marL="0" indent="0">
                  <a:buNone/>
                </a:pPr>
                <a:endParaRPr lang="en-GB" dirty="0">
                  <a:solidFill>
                    <a:schemeClr val="accent3"/>
                  </a:solidFill>
                </a:endParaRPr>
              </a:p>
              <a:p>
                <a:endParaRPr lang="en-GB" dirty="0">
                  <a:solidFill>
                    <a:schemeClr val="accent3"/>
                  </a:solidFill>
                </a:endParaRPr>
              </a:p>
            </p:txBody>
          </p:sp>
        </mc:Choice>
        <mc:Fallback xmlns="">
          <p:sp>
            <p:nvSpPr>
              <p:cNvPr id="3" name="Content Placeholder 2">
                <a:extLst>
                  <a:ext uri="{FF2B5EF4-FFF2-40B4-BE49-F238E27FC236}">
                    <a16:creationId xmlns:a16="http://schemas.microsoft.com/office/drawing/2014/main" id="{A7C7EC0B-0114-4086-8030-674B98C363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824"/>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CEE0528-8EA5-4B53-A8AF-D6D4CD0622DC}"/>
              </a:ext>
            </a:extLst>
          </p:cNvPr>
          <p:cNvPicPr>
            <a:picLocks noChangeAspect="1"/>
          </p:cNvPicPr>
          <p:nvPr/>
        </p:nvPicPr>
        <p:blipFill rotWithShape="1">
          <a:blip r:embed="rId3"/>
          <a:srcRect l="10577" t="46564" r="70256" b="8924"/>
          <a:stretch/>
        </p:blipFill>
        <p:spPr>
          <a:xfrm>
            <a:off x="6187832" y="2219572"/>
            <a:ext cx="5976606" cy="4337538"/>
          </a:xfrm>
          <a:prstGeom prst="rect">
            <a:avLst/>
          </a:prstGeom>
        </p:spPr>
      </p:pic>
      <p:sp>
        <p:nvSpPr>
          <p:cNvPr id="6" name="TextBox 5">
            <a:extLst>
              <a:ext uri="{FF2B5EF4-FFF2-40B4-BE49-F238E27FC236}">
                <a16:creationId xmlns:a16="http://schemas.microsoft.com/office/drawing/2014/main" id="{58D19763-59BC-4F95-87D1-9EB6FBB33668}"/>
              </a:ext>
            </a:extLst>
          </p:cNvPr>
          <p:cNvSpPr txBox="1"/>
          <p:nvPr/>
        </p:nvSpPr>
        <p:spPr>
          <a:xfrm rot="20663803">
            <a:off x="522435" y="2327405"/>
            <a:ext cx="5253070" cy="3785652"/>
          </a:xfrm>
          <a:prstGeom prst="rect">
            <a:avLst/>
          </a:prstGeom>
          <a:noFill/>
        </p:spPr>
        <p:txBody>
          <a:bodyPr wrap="square" rtlCol="0">
            <a:spAutoFit/>
          </a:bodyPr>
          <a:lstStyle/>
          <a:p>
            <a:pPr algn="ctr"/>
            <a:r>
              <a:rPr lang="en-US" sz="4000" b="1" dirty="0">
                <a:ln w="22225">
                  <a:solidFill>
                    <a:schemeClr val="tx1"/>
                  </a:solidFill>
                  <a:prstDash val="solid"/>
                </a:ln>
                <a:solidFill>
                  <a:srgbClr val="002060"/>
                </a:solidFill>
              </a:rPr>
              <a:t>Open question…</a:t>
            </a:r>
          </a:p>
          <a:p>
            <a:pPr algn="ctr"/>
            <a:r>
              <a:rPr lang="en-US" sz="4000" b="1" dirty="0">
                <a:ln w="22225">
                  <a:solidFill>
                    <a:schemeClr val="tx1"/>
                  </a:solidFill>
                  <a:prstDash val="solid"/>
                </a:ln>
                <a:solidFill>
                  <a:srgbClr val="002060"/>
                </a:solidFill>
              </a:rPr>
              <a:t>Will defensive distillation work on the FGSM attack, which only uses the </a:t>
            </a:r>
            <a:r>
              <a:rPr lang="en-US" sz="4000" b="1" u="sng" dirty="0">
                <a:ln w="22225">
                  <a:solidFill>
                    <a:schemeClr val="tx1"/>
                  </a:solidFill>
                  <a:prstDash val="solid"/>
                </a:ln>
                <a:solidFill>
                  <a:srgbClr val="002060"/>
                </a:solidFill>
              </a:rPr>
              <a:t>SIGN</a:t>
            </a:r>
            <a:r>
              <a:rPr lang="en-US" sz="4000" b="1" dirty="0">
                <a:ln w="22225">
                  <a:solidFill>
                    <a:schemeClr val="tx1"/>
                  </a:solidFill>
                  <a:prstDash val="solid"/>
                </a:ln>
                <a:solidFill>
                  <a:srgbClr val="002060"/>
                </a:solidFill>
              </a:rPr>
              <a:t> of the gradient?</a:t>
            </a:r>
            <a:endParaRPr lang="en-GB" sz="4000" b="1" dirty="0">
              <a:ln w="22225">
                <a:solidFill>
                  <a:schemeClr val="tx1"/>
                </a:solidFill>
                <a:prstDash val="solid"/>
              </a:ln>
              <a:solidFill>
                <a:srgbClr val="002060"/>
              </a:solidFill>
            </a:endParaRPr>
          </a:p>
        </p:txBody>
      </p:sp>
    </p:spTree>
    <p:extLst>
      <p:ext uri="{BB962C8B-B14F-4D97-AF65-F5344CB8AC3E}">
        <p14:creationId xmlns:p14="http://schemas.microsoft.com/office/powerpoint/2010/main" val="135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AB48-CDA0-443B-81E9-06FE01C1E336}"/>
              </a:ext>
            </a:extLst>
          </p:cNvPr>
          <p:cNvSpPr>
            <a:spLocks noGrp="1"/>
          </p:cNvSpPr>
          <p:nvPr>
            <p:ph type="title"/>
          </p:nvPr>
        </p:nvSpPr>
        <p:spPr/>
        <p:txBody>
          <a:bodyPr/>
          <a:lstStyle/>
          <a:p>
            <a:r>
              <a:rPr lang="en-US" dirty="0"/>
              <a:t>The current state of our defenses against white-box models</a:t>
            </a:r>
            <a:endParaRPr lang="en-GB" dirty="0"/>
          </a:p>
        </p:txBody>
      </p:sp>
      <p:sp>
        <p:nvSpPr>
          <p:cNvPr id="3" name="Content Placeholder 2">
            <a:extLst>
              <a:ext uri="{FF2B5EF4-FFF2-40B4-BE49-F238E27FC236}">
                <a16:creationId xmlns:a16="http://schemas.microsoft.com/office/drawing/2014/main" id="{BB5344CE-D54C-4E57-B232-B11D10C22847}"/>
              </a:ext>
            </a:extLst>
          </p:cNvPr>
          <p:cNvSpPr>
            <a:spLocks noGrp="1"/>
          </p:cNvSpPr>
          <p:nvPr>
            <p:ph idx="1"/>
          </p:nvPr>
        </p:nvSpPr>
        <p:spPr/>
        <p:txBody>
          <a:bodyPr>
            <a:normAutofit/>
          </a:bodyPr>
          <a:lstStyle/>
          <a:p>
            <a:pPr marL="0" indent="0">
              <a:buNone/>
            </a:pPr>
            <a:r>
              <a:rPr lang="en-US" dirty="0"/>
              <a:t>So far, defenders have only two options to defend against gradient-based attacks.</a:t>
            </a:r>
          </a:p>
          <a:p>
            <a:pPr marL="514350" indent="-514350">
              <a:buFont typeface="+mj-lt"/>
              <a:buAutoNum type="arabicPeriod"/>
            </a:pPr>
            <a:r>
              <a:rPr lang="en-US" dirty="0"/>
              <a:t>Either train specifically in anticipation for these attacks</a:t>
            </a:r>
            <a:br>
              <a:rPr lang="en-US" dirty="0"/>
            </a:br>
            <a:r>
              <a:rPr lang="en-US" dirty="0"/>
              <a:t>(and we have seen it works quite well on FGSM attacks).</a:t>
            </a:r>
          </a:p>
          <a:p>
            <a:pPr marL="514350" indent="-514350">
              <a:buFont typeface="+mj-lt"/>
              <a:buAutoNum type="arabicPeriod"/>
            </a:pPr>
            <a:r>
              <a:rPr lang="en-US" dirty="0"/>
              <a:t>Or make the gradients vanish to mess with the attackers</a:t>
            </a:r>
            <a:br>
              <a:rPr lang="en-US" dirty="0"/>
            </a:br>
            <a:r>
              <a:rPr lang="en-US" dirty="0"/>
              <a:t>(and we have seen it works quite well on gradient-based attacks).</a:t>
            </a:r>
            <a:endParaRPr lang="en-GB" dirty="0"/>
          </a:p>
        </p:txBody>
      </p:sp>
    </p:spTree>
    <p:extLst>
      <p:ext uri="{BB962C8B-B14F-4D97-AF65-F5344CB8AC3E}">
        <p14:creationId xmlns:p14="http://schemas.microsoft.com/office/powerpoint/2010/main" val="3444964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AB48-CDA0-443B-81E9-06FE01C1E336}"/>
              </a:ext>
            </a:extLst>
          </p:cNvPr>
          <p:cNvSpPr>
            <a:spLocks noGrp="1"/>
          </p:cNvSpPr>
          <p:nvPr>
            <p:ph type="title"/>
          </p:nvPr>
        </p:nvSpPr>
        <p:spPr/>
        <p:txBody>
          <a:bodyPr/>
          <a:lstStyle/>
          <a:p>
            <a:r>
              <a:rPr lang="en-US" dirty="0"/>
              <a:t>The current state of our defenses against white-box models</a:t>
            </a:r>
            <a:endParaRPr lang="en-GB" dirty="0"/>
          </a:p>
        </p:txBody>
      </p:sp>
      <p:sp>
        <p:nvSpPr>
          <p:cNvPr id="3" name="Content Placeholder 2">
            <a:extLst>
              <a:ext uri="{FF2B5EF4-FFF2-40B4-BE49-F238E27FC236}">
                <a16:creationId xmlns:a16="http://schemas.microsoft.com/office/drawing/2014/main" id="{BB5344CE-D54C-4E57-B232-B11D10C22847}"/>
              </a:ext>
            </a:extLst>
          </p:cNvPr>
          <p:cNvSpPr>
            <a:spLocks noGrp="1"/>
          </p:cNvSpPr>
          <p:nvPr>
            <p:ph idx="1"/>
          </p:nvPr>
        </p:nvSpPr>
        <p:spPr>
          <a:xfrm>
            <a:off x="838200" y="1825624"/>
            <a:ext cx="10515600" cy="5032375"/>
          </a:xfrm>
        </p:spPr>
        <p:txBody>
          <a:bodyPr>
            <a:normAutofit/>
          </a:bodyPr>
          <a:lstStyle/>
          <a:p>
            <a:pPr marL="0" indent="0">
              <a:buNone/>
            </a:pPr>
            <a:r>
              <a:rPr lang="en-US" dirty="0"/>
              <a:t>So far, defenders have only two options to defend against gradient-based attacks.</a:t>
            </a:r>
          </a:p>
          <a:p>
            <a:pPr marL="514350" indent="-514350">
              <a:buFont typeface="+mj-lt"/>
              <a:buAutoNum type="arabicPeriod"/>
            </a:pPr>
            <a:r>
              <a:rPr lang="en-US" dirty="0"/>
              <a:t>Either train specifically in anticipation for these attacks</a:t>
            </a:r>
            <a:br>
              <a:rPr lang="en-US" dirty="0"/>
            </a:br>
            <a:r>
              <a:rPr lang="en-US" dirty="0"/>
              <a:t>(and we have seen it works quite well on FGSM attacks).</a:t>
            </a:r>
          </a:p>
          <a:p>
            <a:pPr marL="514350" indent="-514350">
              <a:buFont typeface="+mj-lt"/>
              <a:buAutoNum type="arabicPeriod"/>
            </a:pPr>
            <a:r>
              <a:rPr lang="en-US" dirty="0"/>
              <a:t>Or make the gradients vanish to mess with the attackers</a:t>
            </a:r>
            <a:br>
              <a:rPr lang="en-US" dirty="0"/>
            </a:br>
            <a:r>
              <a:rPr lang="en-US" dirty="0"/>
              <a:t>(and we have seen it works quite well on gradient-based attacks).</a:t>
            </a:r>
            <a:endParaRPr lang="en-GB" dirty="0"/>
          </a:p>
          <a:p>
            <a:pPr marL="514350" indent="-514350">
              <a:buFont typeface="+mj-lt"/>
              <a:buAutoNum type="arabicPeriod"/>
            </a:pPr>
            <a:endParaRPr lang="en-US" dirty="0"/>
          </a:p>
          <a:p>
            <a:pPr marL="0" indent="0">
              <a:buNone/>
            </a:pPr>
            <a:r>
              <a:rPr lang="en-US" dirty="0"/>
              <a:t>That should be good enough, right?</a:t>
            </a:r>
          </a:p>
        </p:txBody>
      </p:sp>
    </p:spTree>
    <p:extLst>
      <p:ext uri="{BB962C8B-B14F-4D97-AF65-F5344CB8AC3E}">
        <p14:creationId xmlns:p14="http://schemas.microsoft.com/office/powerpoint/2010/main" val="3422672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AB48-CDA0-443B-81E9-06FE01C1E336}"/>
              </a:ext>
            </a:extLst>
          </p:cNvPr>
          <p:cNvSpPr>
            <a:spLocks noGrp="1"/>
          </p:cNvSpPr>
          <p:nvPr>
            <p:ph type="title"/>
          </p:nvPr>
        </p:nvSpPr>
        <p:spPr/>
        <p:txBody>
          <a:bodyPr/>
          <a:lstStyle/>
          <a:p>
            <a:r>
              <a:rPr lang="en-US" dirty="0"/>
              <a:t>The current state of our defenses against white-box models</a:t>
            </a:r>
            <a:endParaRPr lang="en-GB" dirty="0"/>
          </a:p>
        </p:txBody>
      </p:sp>
      <p:sp>
        <p:nvSpPr>
          <p:cNvPr id="3" name="Content Placeholder 2">
            <a:extLst>
              <a:ext uri="{FF2B5EF4-FFF2-40B4-BE49-F238E27FC236}">
                <a16:creationId xmlns:a16="http://schemas.microsoft.com/office/drawing/2014/main" id="{BB5344CE-D54C-4E57-B232-B11D10C22847}"/>
              </a:ext>
            </a:extLst>
          </p:cNvPr>
          <p:cNvSpPr>
            <a:spLocks noGrp="1"/>
          </p:cNvSpPr>
          <p:nvPr>
            <p:ph idx="1"/>
          </p:nvPr>
        </p:nvSpPr>
        <p:spPr>
          <a:xfrm>
            <a:off x="838200" y="1825624"/>
            <a:ext cx="10515600" cy="5032375"/>
          </a:xfrm>
        </p:spPr>
        <p:txBody>
          <a:bodyPr>
            <a:normAutofit/>
          </a:bodyPr>
          <a:lstStyle/>
          <a:p>
            <a:pPr marL="0" indent="0">
              <a:buNone/>
            </a:pPr>
            <a:r>
              <a:rPr lang="en-US" dirty="0"/>
              <a:t>So far, defenders have only two options to defend against gradient-based attacks.</a:t>
            </a:r>
          </a:p>
          <a:p>
            <a:pPr marL="514350" indent="-514350">
              <a:buFont typeface="+mj-lt"/>
              <a:buAutoNum type="arabicPeriod"/>
            </a:pPr>
            <a:r>
              <a:rPr lang="en-US" dirty="0"/>
              <a:t>Either train specifically in anticipation for these attacks</a:t>
            </a:r>
            <a:br>
              <a:rPr lang="en-US" dirty="0"/>
            </a:br>
            <a:r>
              <a:rPr lang="en-US" dirty="0"/>
              <a:t>(and we have seen it works quite well on FGSM attacks).</a:t>
            </a:r>
          </a:p>
          <a:p>
            <a:pPr marL="514350" indent="-514350">
              <a:buFont typeface="+mj-lt"/>
              <a:buAutoNum type="arabicPeriod"/>
            </a:pPr>
            <a:r>
              <a:rPr lang="en-US" dirty="0"/>
              <a:t>Or make the gradients vanish to mess with the attackers</a:t>
            </a:r>
            <a:br>
              <a:rPr lang="en-US" dirty="0"/>
            </a:br>
            <a:r>
              <a:rPr lang="en-US" dirty="0"/>
              <a:t>(and we have seen it works quite well on gradient-based attacks).</a:t>
            </a:r>
            <a:endParaRPr lang="en-GB" dirty="0"/>
          </a:p>
          <a:p>
            <a:pPr marL="514350" indent="-514350">
              <a:buFont typeface="+mj-lt"/>
              <a:buAutoNum type="arabicPeriod"/>
            </a:pPr>
            <a:endParaRPr lang="en-US" dirty="0"/>
          </a:p>
          <a:p>
            <a:pPr marL="0" indent="0">
              <a:buNone/>
            </a:pPr>
            <a:r>
              <a:rPr lang="en-US" dirty="0"/>
              <a:t>That should be good enough, right?</a:t>
            </a:r>
          </a:p>
          <a:p>
            <a:pPr marL="0" indent="0">
              <a:buNone/>
            </a:pPr>
            <a:r>
              <a:rPr lang="en-US" dirty="0"/>
              <a:t>I mean, there is now way for attackers to come up with something else, to attack my model, right?</a:t>
            </a:r>
          </a:p>
        </p:txBody>
      </p:sp>
    </p:spTree>
    <p:extLst>
      <p:ext uri="{BB962C8B-B14F-4D97-AF65-F5344CB8AC3E}">
        <p14:creationId xmlns:p14="http://schemas.microsoft.com/office/powerpoint/2010/main" val="1896978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Basic attacks (discussed in previous lecture):</a:t>
            </a:r>
          </a:p>
          <a:p>
            <a:pPr marL="0" indent="0">
              <a:buNone/>
            </a:pPr>
            <a:r>
              <a:rPr lang="en-US" b="1" dirty="0"/>
              <a:t>0.   (Epsilon Noising Attack)</a:t>
            </a:r>
          </a:p>
          <a:p>
            <a:pPr marL="514350" indent="-514350">
              <a:buFont typeface="+mj-lt"/>
              <a:buAutoNum type="arabicPeriod"/>
            </a:pPr>
            <a:r>
              <a:rPr lang="en-US" b="1" dirty="0">
                <a:solidFill>
                  <a:srgbClr val="00B050"/>
                </a:solidFill>
              </a:rPr>
              <a:t>Untargeted</a:t>
            </a:r>
            <a:r>
              <a:rPr lang="en-US" dirty="0"/>
              <a:t>, </a:t>
            </a:r>
            <a:r>
              <a:rPr lang="en-US" b="1" dirty="0">
                <a:solidFill>
                  <a:srgbClr val="00B050"/>
                </a:solidFill>
              </a:rPr>
              <a:t>one-shot</a:t>
            </a:r>
            <a:r>
              <a:rPr lang="en-US" dirty="0"/>
              <a:t>, </a:t>
            </a:r>
            <a:r>
              <a:rPr lang="en-US" b="1" dirty="0">
                <a:solidFill>
                  <a:srgbClr val="7030A0"/>
                </a:solidFill>
              </a:rPr>
              <a:t>white-box</a:t>
            </a:r>
            <a:r>
              <a:rPr lang="en-US" dirty="0"/>
              <a:t> gradient attack</a:t>
            </a:r>
          </a:p>
          <a:p>
            <a:pPr marL="514350" indent="-514350">
              <a:buFont typeface="+mj-lt"/>
              <a:buAutoNum type="arabicPeriod"/>
            </a:pPr>
            <a:r>
              <a:rPr lang="en-US" b="1" dirty="0">
                <a:solidFill>
                  <a:srgbClr val="00B050"/>
                </a:solidFill>
              </a:rPr>
              <a:t>Untargeted</a:t>
            </a:r>
            <a:r>
              <a:rPr lang="en-US" dirty="0"/>
              <a:t>, </a:t>
            </a:r>
            <a:r>
              <a:rPr lang="en-US" b="1" dirty="0">
                <a:solidFill>
                  <a:srgbClr val="00B050"/>
                </a:solidFill>
              </a:rPr>
              <a:t>one-shot</a:t>
            </a:r>
            <a:r>
              <a:rPr lang="en-US" dirty="0"/>
              <a:t>, </a:t>
            </a:r>
            <a:r>
              <a:rPr lang="en-US" b="1" dirty="0">
                <a:solidFill>
                  <a:srgbClr val="7030A0"/>
                </a:solidFill>
              </a:rPr>
              <a:t>white-box</a:t>
            </a:r>
            <a:r>
              <a:rPr lang="en-US" dirty="0"/>
              <a:t> fast gradient sign attack</a:t>
            </a:r>
          </a:p>
          <a:p>
            <a:pPr marL="514350" indent="-514350">
              <a:buFont typeface="+mj-lt"/>
              <a:buAutoNum type="arabicPeriod"/>
            </a:pPr>
            <a:r>
              <a:rPr lang="en-GB" b="1" dirty="0">
                <a:solidFill>
                  <a:srgbClr val="00B050"/>
                </a:solidFill>
              </a:rPr>
              <a:t>Untargeted</a:t>
            </a:r>
            <a:r>
              <a:rPr lang="en-GB" dirty="0"/>
              <a:t>, </a:t>
            </a:r>
            <a:r>
              <a:rPr lang="en-GB" b="1" dirty="0">
                <a:solidFill>
                  <a:srgbClr val="7030A0"/>
                </a:solidFill>
              </a:rPr>
              <a:t>iterated</a:t>
            </a:r>
            <a:r>
              <a:rPr lang="en-GB" dirty="0"/>
              <a:t>, </a:t>
            </a:r>
            <a:r>
              <a:rPr lang="en-GB" b="1" dirty="0">
                <a:solidFill>
                  <a:srgbClr val="7030A0"/>
                </a:solidFill>
              </a:rPr>
              <a:t>white-box</a:t>
            </a:r>
            <a:r>
              <a:rPr lang="en-GB" dirty="0"/>
              <a:t> fast gradient sign attack</a:t>
            </a:r>
          </a:p>
          <a:p>
            <a:pPr marL="514350" indent="-514350">
              <a:buFont typeface="+mj-lt"/>
              <a:buAutoNum type="arabicPeriod"/>
            </a:pPr>
            <a:r>
              <a:rPr lang="en-GB" b="1" dirty="0">
                <a:solidFill>
                  <a:srgbClr val="7030A0"/>
                </a:solidFill>
              </a:rPr>
              <a:t>Targeted</a:t>
            </a:r>
            <a:r>
              <a:rPr lang="en-GB" dirty="0"/>
              <a:t>, </a:t>
            </a:r>
            <a:r>
              <a:rPr lang="en-GB" b="1" dirty="0">
                <a:solidFill>
                  <a:srgbClr val="00B050"/>
                </a:solidFill>
              </a:rPr>
              <a:t>one-shot</a:t>
            </a:r>
            <a:r>
              <a:rPr lang="en-GB" dirty="0"/>
              <a:t>, </a:t>
            </a:r>
            <a:r>
              <a:rPr lang="en-GB" b="1" dirty="0">
                <a:solidFill>
                  <a:srgbClr val="7030A0"/>
                </a:solidFill>
              </a:rPr>
              <a:t>white-box</a:t>
            </a:r>
            <a:r>
              <a:rPr lang="en-GB" dirty="0"/>
              <a:t> fast gradient sign attack</a:t>
            </a:r>
          </a:p>
          <a:p>
            <a:pPr marL="514350" indent="-514350">
              <a:buFont typeface="+mj-lt"/>
              <a:buAutoNum type="arabicPeriod"/>
            </a:pPr>
            <a:r>
              <a:rPr lang="en-GB" b="1" dirty="0">
                <a:solidFill>
                  <a:srgbClr val="7030A0"/>
                </a:solidFill>
              </a:rPr>
              <a:t>Targeted</a:t>
            </a:r>
            <a:r>
              <a:rPr lang="en-GB" dirty="0"/>
              <a:t>, </a:t>
            </a:r>
            <a:r>
              <a:rPr lang="en-GB" b="1" dirty="0">
                <a:solidFill>
                  <a:srgbClr val="7030A0"/>
                </a:solidFill>
              </a:rPr>
              <a:t>iterated</a:t>
            </a:r>
            <a:r>
              <a:rPr lang="en-GB" dirty="0"/>
              <a:t>, </a:t>
            </a:r>
            <a:r>
              <a:rPr lang="en-GB" b="1" dirty="0">
                <a:solidFill>
                  <a:srgbClr val="7030A0"/>
                </a:solidFill>
              </a:rPr>
              <a:t>white-box</a:t>
            </a:r>
            <a:r>
              <a:rPr lang="en-GB" dirty="0"/>
              <a:t> fast gradient sign attack</a:t>
            </a:r>
          </a:p>
        </p:txBody>
      </p:sp>
    </p:spTree>
    <p:extLst>
      <p:ext uri="{BB962C8B-B14F-4D97-AF65-F5344CB8AC3E}">
        <p14:creationId xmlns:p14="http://schemas.microsoft.com/office/powerpoint/2010/main" val="3322793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attack</a:t>
            </a:r>
            <a:br>
              <a:rPr lang="en-US" dirty="0"/>
            </a:b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p:txBody>
      </p:sp>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838200" y="1825624"/>
            <a:ext cx="5181600" cy="5032375"/>
          </a:xfrm>
        </p:spPr>
        <p:txBody>
          <a:bodyPr>
            <a:normAutofit/>
          </a:bodyPr>
          <a:lstStyle/>
          <a:p>
            <a:r>
              <a:rPr lang="en-US" dirty="0"/>
              <a:t>The </a:t>
            </a:r>
            <a:r>
              <a:rPr lang="en-US" dirty="0" err="1"/>
              <a:t>Carlini</a:t>
            </a:r>
            <a:r>
              <a:rPr lang="en-US" dirty="0"/>
              <a:t>-Wagner attack is a </a:t>
            </a:r>
            <a:r>
              <a:rPr lang="en-US" b="1" dirty="0">
                <a:solidFill>
                  <a:srgbClr val="7030A0"/>
                </a:solidFill>
              </a:rPr>
              <a:t>targeted</a:t>
            </a:r>
            <a:r>
              <a:rPr lang="en-US" dirty="0"/>
              <a:t>, (</a:t>
            </a:r>
            <a:r>
              <a:rPr lang="en-US" b="1" dirty="0">
                <a:solidFill>
                  <a:srgbClr val="00B050"/>
                </a:solidFill>
              </a:rPr>
              <a:t>one-shot</a:t>
            </a:r>
            <a:r>
              <a:rPr lang="en-US" dirty="0"/>
              <a:t> or) </a:t>
            </a:r>
            <a:r>
              <a:rPr lang="en-US" b="1" dirty="0">
                <a:solidFill>
                  <a:srgbClr val="7030A0"/>
                </a:solidFill>
              </a:rPr>
              <a:t>iterated</a:t>
            </a:r>
            <a:r>
              <a:rPr lang="en-US" dirty="0"/>
              <a:t>, </a:t>
            </a:r>
            <a:r>
              <a:rPr lang="en-US" b="1" dirty="0">
                <a:solidFill>
                  <a:srgbClr val="7030A0"/>
                </a:solidFill>
              </a:rPr>
              <a:t>white-box</a:t>
            </a:r>
            <a:r>
              <a:rPr lang="en-US" b="1" dirty="0"/>
              <a:t> </a:t>
            </a:r>
            <a:r>
              <a:rPr lang="en-US" dirty="0"/>
              <a:t>attack [Carlini2017].</a:t>
            </a:r>
          </a:p>
          <a:p>
            <a:r>
              <a:rPr lang="en-US" dirty="0"/>
              <a:t>It uses some of the model properties to perform create adversarial samples.</a:t>
            </a:r>
          </a:p>
          <a:p>
            <a:pPr lvl="1"/>
            <a:r>
              <a:rPr lang="en-US" dirty="0"/>
              <a:t>It does not use the gradients…</a:t>
            </a:r>
          </a:p>
          <a:p>
            <a:pPr lvl="1"/>
            <a:r>
              <a:rPr lang="en-US" dirty="0"/>
              <a:t>It uses the </a:t>
            </a:r>
            <a:r>
              <a:rPr lang="en-US" b="1" u="sng" dirty="0"/>
              <a:t>logits</a:t>
            </a:r>
            <a:r>
              <a:rPr lang="en-US" dirty="0"/>
              <a:t> of the model instead.</a:t>
            </a:r>
          </a:p>
          <a:p>
            <a:pPr lvl="1"/>
            <a:r>
              <a:rPr lang="en-US" dirty="0"/>
              <a:t>This means that the defensive</a:t>
            </a:r>
            <a:r>
              <a:rPr lang="en-US" b="1" dirty="0"/>
              <a:t> </a:t>
            </a:r>
            <a:r>
              <a:rPr lang="en-US" dirty="0"/>
              <a:t>distillation</a:t>
            </a:r>
            <a:r>
              <a:rPr lang="en-US" b="1" dirty="0"/>
              <a:t> </a:t>
            </a:r>
            <a:r>
              <a:rPr lang="en-US" dirty="0"/>
              <a:t>or</a:t>
            </a:r>
            <a:r>
              <a:rPr lang="en-US" b="1" dirty="0"/>
              <a:t> </a:t>
            </a:r>
            <a:r>
              <a:rPr lang="en-US" dirty="0"/>
              <a:t>the</a:t>
            </a:r>
            <a:r>
              <a:rPr lang="en-US" b="1" dirty="0"/>
              <a:t> </a:t>
            </a:r>
            <a:r>
              <a:rPr lang="en-US" dirty="0"/>
              <a:t>arms</a:t>
            </a:r>
            <a:r>
              <a:rPr lang="en-US" b="1" dirty="0"/>
              <a:t> </a:t>
            </a:r>
            <a:r>
              <a:rPr lang="en-US" dirty="0"/>
              <a:t>race</a:t>
            </a:r>
            <a:r>
              <a:rPr lang="en-US" b="1" dirty="0"/>
              <a:t> </a:t>
            </a:r>
            <a:r>
              <a:rPr lang="en-US" dirty="0"/>
              <a:t>defense</a:t>
            </a:r>
            <a:r>
              <a:rPr lang="en-US" b="1" dirty="0"/>
              <a:t> will not work </a:t>
            </a:r>
            <a:r>
              <a:rPr lang="en-US" dirty="0"/>
              <a:t>against this attack.</a:t>
            </a:r>
            <a:endParaRPr lang="en-GB" dirty="0"/>
          </a:p>
        </p:txBody>
      </p:sp>
    </p:spTree>
    <p:extLst>
      <p:ext uri="{BB962C8B-B14F-4D97-AF65-F5344CB8AC3E}">
        <p14:creationId xmlns:p14="http://schemas.microsoft.com/office/powerpoint/2010/main" val="1149240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attack</a:t>
            </a:r>
            <a:br>
              <a:rPr lang="en-US" dirty="0"/>
            </a:b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p:txBody>
      </p:sp>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838200" y="1825624"/>
            <a:ext cx="5181600" cy="5032375"/>
          </a:xfrm>
        </p:spPr>
        <p:txBody>
          <a:bodyPr>
            <a:normAutofit/>
          </a:bodyPr>
          <a:lstStyle/>
          <a:p>
            <a:r>
              <a:rPr lang="en-US" dirty="0"/>
              <a:t>The </a:t>
            </a:r>
            <a:r>
              <a:rPr lang="en-US" dirty="0" err="1"/>
              <a:t>Carlini</a:t>
            </a:r>
            <a:r>
              <a:rPr lang="en-US" dirty="0"/>
              <a:t>-Wagner attack is a </a:t>
            </a:r>
            <a:r>
              <a:rPr lang="en-US" b="1" dirty="0">
                <a:solidFill>
                  <a:srgbClr val="7030A0"/>
                </a:solidFill>
              </a:rPr>
              <a:t>targeted</a:t>
            </a:r>
            <a:r>
              <a:rPr lang="en-US" dirty="0"/>
              <a:t>, (</a:t>
            </a:r>
            <a:r>
              <a:rPr lang="en-US" b="1" dirty="0">
                <a:solidFill>
                  <a:srgbClr val="00B050"/>
                </a:solidFill>
              </a:rPr>
              <a:t>one-shot</a:t>
            </a:r>
            <a:r>
              <a:rPr lang="en-US" dirty="0"/>
              <a:t> or) </a:t>
            </a:r>
            <a:r>
              <a:rPr lang="en-US" b="1" dirty="0">
                <a:solidFill>
                  <a:srgbClr val="7030A0"/>
                </a:solidFill>
              </a:rPr>
              <a:t>iterated</a:t>
            </a:r>
            <a:r>
              <a:rPr lang="en-US" dirty="0"/>
              <a:t>, </a:t>
            </a:r>
            <a:r>
              <a:rPr lang="en-US" b="1" dirty="0">
                <a:solidFill>
                  <a:srgbClr val="7030A0"/>
                </a:solidFill>
              </a:rPr>
              <a:t>white-box</a:t>
            </a:r>
            <a:r>
              <a:rPr lang="en-US" b="1" dirty="0"/>
              <a:t> </a:t>
            </a:r>
            <a:r>
              <a:rPr lang="en-US" dirty="0"/>
              <a:t>attack [Carlini2017].</a:t>
            </a:r>
          </a:p>
          <a:p>
            <a:r>
              <a:rPr lang="en-US" dirty="0"/>
              <a:t>It uses some of the model properties to perform create adversarial samples.</a:t>
            </a:r>
          </a:p>
          <a:p>
            <a:pPr lvl="1"/>
            <a:r>
              <a:rPr lang="en-US" dirty="0"/>
              <a:t>It does not use the gradients…</a:t>
            </a:r>
          </a:p>
          <a:p>
            <a:pPr lvl="1"/>
            <a:r>
              <a:rPr lang="en-US" dirty="0"/>
              <a:t>It uses the </a:t>
            </a:r>
            <a:r>
              <a:rPr lang="en-US" b="1" u="sng" dirty="0"/>
              <a:t>logits</a:t>
            </a:r>
            <a:r>
              <a:rPr lang="en-US" dirty="0"/>
              <a:t> of the model instead.</a:t>
            </a:r>
          </a:p>
          <a:p>
            <a:pPr lvl="1"/>
            <a:r>
              <a:rPr lang="en-US" dirty="0"/>
              <a:t>This means that the defensive</a:t>
            </a:r>
            <a:r>
              <a:rPr lang="en-US" b="1" dirty="0"/>
              <a:t> </a:t>
            </a:r>
            <a:r>
              <a:rPr lang="en-US" dirty="0"/>
              <a:t>distillation</a:t>
            </a:r>
            <a:r>
              <a:rPr lang="en-US" b="1" dirty="0"/>
              <a:t> </a:t>
            </a:r>
            <a:r>
              <a:rPr lang="en-US" dirty="0"/>
              <a:t>or</a:t>
            </a:r>
            <a:r>
              <a:rPr lang="en-US" b="1" dirty="0"/>
              <a:t> </a:t>
            </a:r>
            <a:r>
              <a:rPr lang="en-US" dirty="0"/>
              <a:t>the</a:t>
            </a:r>
            <a:r>
              <a:rPr lang="en-US" b="1" dirty="0"/>
              <a:t> </a:t>
            </a:r>
            <a:r>
              <a:rPr lang="en-US" dirty="0"/>
              <a:t>arms</a:t>
            </a:r>
            <a:r>
              <a:rPr lang="en-US" b="1" dirty="0"/>
              <a:t> </a:t>
            </a:r>
            <a:r>
              <a:rPr lang="en-US" dirty="0"/>
              <a:t>race</a:t>
            </a:r>
            <a:r>
              <a:rPr lang="en-US" b="1" dirty="0"/>
              <a:t> </a:t>
            </a:r>
            <a:r>
              <a:rPr lang="en-US" dirty="0"/>
              <a:t>defense</a:t>
            </a:r>
            <a:r>
              <a:rPr lang="en-US" b="1" dirty="0"/>
              <a:t> will not work </a:t>
            </a:r>
            <a:r>
              <a:rPr lang="en-US" dirty="0"/>
              <a:t>against this attack.</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This attack generates samples by solving a </a:t>
                </a:r>
                <a:r>
                  <a:rPr lang="en-US" b="1" dirty="0"/>
                  <a:t>“simple”</a:t>
                </a:r>
                <a:r>
                  <a:rPr lang="en-US" dirty="0"/>
                  <a:t> </a:t>
                </a:r>
                <a:r>
                  <a:rPr lang="en-US" b="1" dirty="0"/>
                  <a:t>optimization</a:t>
                </a:r>
                <a:r>
                  <a:rPr lang="en-US" dirty="0"/>
                  <a:t> </a:t>
                </a:r>
                <a:r>
                  <a:rPr lang="en-US" b="1" dirty="0"/>
                  <a:t>problem</a:t>
                </a:r>
                <a:r>
                  <a:rPr lang="en-US" dirty="0"/>
                  <a:t>.</a:t>
                </a:r>
              </a:p>
              <a:p>
                <a:endParaRPr lang="en-US" dirty="0"/>
              </a:p>
              <a:p>
                <a:r>
                  <a:rPr lang="en-US" dirty="0"/>
                  <a:t>It also ensures </a:t>
                </a:r>
                <a:r>
                  <a:rPr lang="en-US" b="1" dirty="0"/>
                  <a:t>plausibility</a:t>
                </a:r>
                <a:r>
                  <a:rPr lang="en-US" dirty="0"/>
                  <a:t> by controlling a norm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GB" dirty="0"/>
                  <a:t> between the generated sample and the original image.</a:t>
                </a: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118" t="-1937" r="-3059"/>
                </a:stretch>
              </a:blipFill>
            </p:spPr>
            <p:txBody>
              <a:bodyPr/>
              <a:lstStyle/>
              <a:p>
                <a:r>
                  <a:rPr lang="en-GB">
                    <a:noFill/>
                  </a:rPr>
                  <a:t> </a:t>
                </a:r>
              </a:p>
            </p:txBody>
          </p:sp>
        </mc:Fallback>
      </mc:AlternateContent>
    </p:spTree>
    <p:extLst>
      <p:ext uri="{BB962C8B-B14F-4D97-AF65-F5344CB8AC3E}">
        <p14:creationId xmlns:p14="http://schemas.microsoft.com/office/powerpoint/2010/main" val="3608807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solidFill>
                                    <a:srgbClr val="00B050"/>
                                  </a:solidFill>
                                  <a:latin typeface="Cambria Math" panose="02040503050406030204" pitchFamily="18" charset="0"/>
                                </a:rPr>
                              </m:ctrlPr>
                            </m:limLowPr>
                            <m:e>
                              <m:r>
                                <m:rPr>
                                  <m:sty m:val="p"/>
                                </m:rPr>
                                <a:rPr lang="en-US">
                                  <a:solidFill>
                                    <a:srgbClr val="00B050"/>
                                  </a:solidFill>
                                  <a:latin typeface="Cambria Math" panose="02040503050406030204" pitchFamily="18" charset="0"/>
                                </a:rPr>
                                <m:t>min</m:t>
                              </m:r>
                            </m:e>
                            <m:lim>
                              <m:r>
                                <a:rPr lang="en-US" i="1">
                                  <a:solidFill>
                                    <a:srgbClr val="00B050"/>
                                  </a:solidFill>
                                  <a:latin typeface="Cambria Math" panose="02040503050406030204" pitchFamily="18" charset="0"/>
                                </a:rPr>
                                <m:t>𝑢</m:t>
                              </m:r>
                            </m:lim>
                          </m:limLow>
                        </m:fName>
                        <m:e>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i="1">
                                      <a:solidFill>
                                        <a:srgbClr val="7030A0"/>
                                      </a:solidFill>
                                      <a:latin typeface="Cambria Math" panose="02040503050406030204" pitchFamily="18" charset="0"/>
                                    </a:rPr>
                                    <m:t>2</m:t>
                                  </m:r>
                                </m:sub>
                              </m:sSub>
                              <m:r>
                                <a:rPr lang="en-US" i="1">
                                  <a:latin typeface="Cambria Math" panose="02040503050406030204" pitchFamily="18" charset="0"/>
                                </a:rPr>
                                <m:t>+</m:t>
                              </m:r>
                              <m:r>
                                <a:rPr lang="en-US" i="1">
                                  <a:solidFill>
                                    <a:srgbClr val="002060"/>
                                  </a:solidFill>
                                  <a:latin typeface="Cambria Math" panose="02040503050406030204" pitchFamily="18" charset="0"/>
                                </a:rPr>
                                <m:t>𝛼</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𝑚𝑎𝑥</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𝑑</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𝑢</m:t>
                                      </m:r>
                                    </m:e>
                                  </m:d>
                                  <m:r>
                                    <a:rPr lang="en-US" i="1">
                                      <a:solidFill>
                                        <a:srgbClr val="0070C0"/>
                                      </a:solidFill>
                                      <a:latin typeface="Cambria Math" panose="02040503050406030204" pitchFamily="18" charset="0"/>
                                    </a:rPr>
                                    <m:t>, 0</m:t>
                                  </m:r>
                                </m:e>
                              </m:d>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𝑤𝑖𝑡h</m:t>
                      </m:r>
                      <m:r>
                        <a:rPr lang="en-US" i="1">
                          <a:latin typeface="Cambria Math" panose="02040503050406030204" pitchFamily="18" charset="0"/>
                        </a:rPr>
                        <m:t> </m:t>
                      </m:r>
                      <m:r>
                        <a:rPr lang="en-US" i="1">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p:spTree>
    <p:extLst>
      <p:ext uri="{BB962C8B-B14F-4D97-AF65-F5344CB8AC3E}">
        <p14:creationId xmlns:p14="http://schemas.microsoft.com/office/powerpoint/2010/main" val="2576967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solidFill>
                                    <a:srgbClr val="00B050"/>
                                  </a:solidFill>
                                  <a:latin typeface="Cambria Math" panose="02040503050406030204" pitchFamily="18" charset="0"/>
                                </a:rPr>
                              </m:ctrlPr>
                            </m:limLowPr>
                            <m:e>
                              <m:r>
                                <m:rPr>
                                  <m:sty m:val="p"/>
                                </m:rPr>
                                <a:rPr lang="en-US">
                                  <a:solidFill>
                                    <a:srgbClr val="00B050"/>
                                  </a:solidFill>
                                  <a:latin typeface="Cambria Math" panose="02040503050406030204" pitchFamily="18" charset="0"/>
                                </a:rPr>
                                <m:t>min</m:t>
                              </m:r>
                            </m:e>
                            <m:lim>
                              <m:r>
                                <a:rPr lang="en-US" i="1">
                                  <a:solidFill>
                                    <a:srgbClr val="00B050"/>
                                  </a:solidFill>
                                  <a:latin typeface="Cambria Math" panose="02040503050406030204" pitchFamily="18" charset="0"/>
                                </a:rPr>
                                <m:t>𝑢</m:t>
                              </m:r>
                            </m:lim>
                          </m:limLow>
                        </m:fName>
                        <m:e>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i="1">
                                      <a:solidFill>
                                        <a:srgbClr val="7030A0"/>
                                      </a:solidFill>
                                      <a:latin typeface="Cambria Math" panose="02040503050406030204" pitchFamily="18" charset="0"/>
                                    </a:rPr>
                                    <m:t>2</m:t>
                                  </m:r>
                                </m:sub>
                              </m:sSub>
                              <m:r>
                                <a:rPr lang="en-US" i="1">
                                  <a:latin typeface="Cambria Math" panose="02040503050406030204" pitchFamily="18" charset="0"/>
                                </a:rPr>
                                <m:t>+</m:t>
                              </m:r>
                              <m:r>
                                <a:rPr lang="en-US" i="1">
                                  <a:solidFill>
                                    <a:srgbClr val="002060"/>
                                  </a:solidFill>
                                  <a:latin typeface="Cambria Math" panose="02040503050406030204" pitchFamily="18" charset="0"/>
                                </a:rPr>
                                <m:t>𝛼</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𝑚𝑎𝑥</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𝑑</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𝑢</m:t>
                                      </m:r>
                                    </m:e>
                                  </m:d>
                                  <m:r>
                                    <a:rPr lang="en-US" i="1">
                                      <a:solidFill>
                                        <a:srgbClr val="0070C0"/>
                                      </a:solidFill>
                                      <a:latin typeface="Cambria Math" panose="02040503050406030204" pitchFamily="18" charset="0"/>
                                    </a:rPr>
                                    <m:t>, 0</m:t>
                                  </m:r>
                                </m:e>
                              </m:d>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𝑤𝑖𝑡h</m:t>
                      </m:r>
                      <m:r>
                        <a:rPr lang="en-US" i="1">
                          <a:latin typeface="Cambria Math" panose="02040503050406030204" pitchFamily="18" charset="0"/>
                        </a:rPr>
                        <m:t> </m:t>
                      </m:r>
                      <m:r>
                        <a:rPr lang="en-US" i="1">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The objective to generate the best image </a:t>
                </a:r>
                <a14:m>
                  <m:oMath xmlns:m="http://schemas.openxmlformats.org/officeDocument/2006/math">
                    <m:r>
                      <a:rPr lang="en-US" i="1" dirty="0" smtClean="0">
                        <a:latin typeface="Cambria Math" panose="02040503050406030204" pitchFamily="18" charset="0"/>
                      </a:rPr>
                      <m:t>𝑢</m:t>
                    </m:r>
                  </m:oMath>
                </a14:m>
                <a:r>
                  <a:rPr lang="en-US" dirty="0"/>
                  <a:t>, which </a:t>
                </a:r>
                <a:r>
                  <a:rPr lang="en-US" dirty="0">
                    <a:solidFill>
                      <a:srgbClr val="00B050"/>
                    </a:solidFill>
                  </a:rPr>
                  <a:t>minimizes</a:t>
                </a:r>
                <a:r>
                  <a:rPr lang="en-US" dirty="0"/>
                  <a:t> our </a:t>
                </a:r>
                <a:r>
                  <a:rPr lang="en-US" dirty="0">
                    <a:solidFill>
                      <a:srgbClr val="7030A0"/>
                    </a:solidFill>
                  </a:rPr>
                  <a:t>objective</a:t>
                </a:r>
                <a:r>
                  <a:rPr lang="en-US" dirty="0"/>
                  <a:t> </a:t>
                </a:r>
                <a:r>
                  <a:rPr lang="en-US" dirty="0">
                    <a:solidFill>
                      <a:srgbClr val="0070C0"/>
                    </a:solidFill>
                  </a:rPr>
                  <a:t>function</a:t>
                </a:r>
                <a:r>
                  <a:rPr lang="en-US" dirty="0"/>
                  <a:t>.</a:t>
                </a:r>
              </a:p>
              <a:p>
                <a:r>
                  <a:rPr lang="en-US" dirty="0"/>
                  <a:t>The </a:t>
                </a:r>
                <a:r>
                  <a:rPr lang="en-US" dirty="0">
                    <a:solidFill>
                      <a:srgbClr val="7030A0"/>
                    </a:solidFill>
                  </a:rPr>
                  <a:t>first part </a:t>
                </a:r>
                <a:r>
                  <a:rPr lang="en-US" dirty="0"/>
                  <a:t>penalizes images </a:t>
                </a:r>
                <a14:m>
                  <m:oMath xmlns:m="http://schemas.openxmlformats.org/officeDocument/2006/math">
                    <m:r>
                      <a:rPr lang="en-US" i="1" dirty="0" smtClean="0">
                        <a:latin typeface="Cambria Math" panose="02040503050406030204" pitchFamily="18" charset="0"/>
                      </a:rPr>
                      <m:t>𝑢</m:t>
                    </m:r>
                  </m:oMath>
                </a14:m>
                <a:r>
                  <a:rPr lang="en-US" dirty="0"/>
                  <a:t>, which are far from the original image </a:t>
                </a:r>
                <a14:m>
                  <m:oMath xmlns:m="http://schemas.openxmlformats.org/officeDocument/2006/math">
                    <m:r>
                      <a:rPr lang="en-US" i="1" dirty="0" smtClean="0">
                        <a:latin typeface="Cambria Math" panose="02040503050406030204" pitchFamily="18" charset="0"/>
                      </a:rPr>
                      <m:t>𝑥</m:t>
                    </m:r>
                    <m:r>
                      <a:rPr lang="en-US" b="0" i="0" dirty="0" smtClean="0">
                        <a:latin typeface="Cambria Math" panose="02040503050406030204" pitchFamily="18" charset="0"/>
                      </a:rPr>
                      <m:t>.</m:t>
                    </m:r>
                  </m:oMath>
                </a14:m>
                <a:br>
                  <a:rPr lang="en-US" b="0" dirty="0"/>
                </a:br>
                <a:r>
                  <a:rPr lang="en-US" dirty="0"/>
                  <a:t>(this encourages </a:t>
                </a:r>
                <a:r>
                  <a:rPr lang="en-US" b="1" dirty="0">
                    <a:solidFill>
                      <a:srgbClr val="7030A0"/>
                    </a:solidFill>
                  </a:rPr>
                  <a:t>plausibility</a:t>
                </a:r>
                <a:r>
                  <a:rPr lang="en-US" dirty="0"/>
                  <a:t>).</a:t>
                </a:r>
              </a:p>
              <a:p>
                <a:r>
                  <a:rPr lang="en-US" dirty="0"/>
                  <a:t>The </a:t>
                </a:r>
                <a:r>
                  <a:rPr lang="en-US" dirty="0">
                    <a:solidFill>
                      <a:srgbClr val="0070C0"/>
                    </a:solidFill>
                  </a:rPr>
                  <a:t>second part </a:t>
                </a:r>
                <a:r>
                  <a:rPr lang="en-US" dirty="0"/>
                  <a:t>is a positive non-zero value if the image </a:t>
                </a:r>
                <a14:m>
                  <m:oMath xmlns:m="http://schemas.openxmlformats.org/officeDocument/2006/math">
                    <m:r>
                      <a:rPr lang="en-US" i="1" dirty="0" smtClean="0">
                        <a:latin typeface="Cambria Math" panose="02040503050406030204" pitchFamily="18" charset="0"/>
                      </a:rPr>
                      <m:t>𝑢</m:t>
                    </m:r>
                  </m:oMath>
                </a14:m>
                <a:r>
                  <a:rPr lang="en-US" dirty="0"/>
                  <a:t> does not have the target label, and zero otherwise.</a:t>
                </a:r>
                <a:endParaRPr lang="en-GB" dirty="0"/>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r="-3529"/>
                </a:stretch>
              </a:blipFill>
            </p:spPr>
            <p:txBody>
              <a:bodyPr/>
              <a:lstStyle/>
              <a:p>
                <a:r>
                  <a:rPr lang="en-GB">
                    <a:noFill/>
                  </a:rPr>
                  <a:t> </a:t>
                </a:r>
              </a:p>
            </p:txBody>
          </p:sp>
        </mc:Fallback>
      </mc:AlternateContent>
    </p:spTree>
    <p:extLst>
      <p:ext uri="{BB962C8B-B14F-4D97-AF65-F5344CB8AC3E}">
        <p14:creationId xmlns:p14="http://schemas.microsoft.com/office/powerpoint/2010/main" val="738124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00B050"/>
                                  </a:solidFill>
                                  <a:latin typeface="Cambria Math" panose="02040503050406030204" pitchFamily="18" charset="0"/>
                                </a:rPr>
                              </m:ctrlPr>
                            </m:limLowPr>
                            <m:e>
                              <m:r>
                                <m:rPr>
                                  <m:sty m:val="p"/>
                                </m:rPr>
                                <a:rPr lang="en-US" b="0" i="0" smtClean="0">
                                  <a:solidFill>
                                    <a:srgbClr val="00B050"/>
                                  </a:solidFill>
                                  <a:latin typeface="Cambria Math" panose="02040503050406030204" pitchFamily="18" charset="0"/>
                                </a:rPr>
                                <m:t>min</m:t>
                              </m:r>
                            </m:e>
                            <m:lim>
                              <m:r>
                                <a:rPr lang="en-US" b="0" i="1" smtClean="0">
                                  <a:solidFill>
                                    <a:srgbClr val="00B050"/>
                                  </a:solidFill>
                                  <a:latin typeface="Cambria Math" panose="02040503050406030204" pitchFamily="18" charset="0"/>
                                </a:rPr>
                                <m:t>𝑢</m:t>
                              </m:r>
                            </m:lim>
                          </m:limLow>
                        </m:fName>
                        <m:e>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b="0" i="1" smtClean="0">
                                      <a:solidFill>
                                        <a:srgbClr val="7030A0"/>
                                      </a:solidFill>
                                      <a:latin typeface="Cambria Math" panose="02040503050406030204" pitchFamily="18" charset="0"/>
                                    </a:rPr>
                                    <m:t>2</m:t>
                                  </m:r>
                                </m:sub>
                              </m:sSub>
                              <m:r>
                                <a:rPr lang="en-US" b="0" i="1" smtClean="0">
                                  <a:latin typeface="Cambria Math" panose="02040503050406030204" pitchFamily="18" charset="0"/>
                                </a:rPr>
                                <m:t>+</m:t>
                              </m:r>
                              <m:r>
                                <a:rPr lang="en-US" b="0" i="1" smtClean="0">
                                  <a:solidFill>
                                    <a:srgbClr val="002060"/>
                                  </a:solidFill>
                                  <a:latin typeface="Cambria Math" panose="02040503050406030204" pitchFamily="18" charset="0"/>
                                </a:rPr>
                                <m:t>𝛼</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𝑚𝑎𝑥</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𝑑</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𝑢</m:t>
                                      </m:r>
                                    </m:e>
                                  </m:d>
                                  <m:r>
                                    <a:rPr lang="en-US" b="0" i="1" smtClean="0">
                                      <a:solidFill>
                                        <a:srgbClr val="0070C0"/>
                                      </a:solidFill>
                                      <a:latin typeface="Cambria Math" panose="02040503050406030204" pitchFamily="18" charset="0"/>
                                    </a:rPr>
                                    <m:t>, 0</m:t>
                                  </m:r>
                                </m:e>
                              </m:d>
                            </m:e>
                          </m:d>
                        </m:e>
                      </m:func>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solidFill>
                            <a:schemeClr val="accent2"/>
                          </a:solidFill>
                          <a:latin typeface="Cambria Math" panose="02040503050406030204" pitchFamily="18" charset="0"/>
                        </a:rPr>
                        <m:t>𝑑</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𝑢</m:t>
                          </m:r>
                        </m:e>
                      </m:d>
                      <m:r>
                        <a:rPr lang="en-US" b="0" i="1" smtClean="0">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Indeed, we will have </a:t>
                </a:r>
                <a14:m>
                  <m:oMath xmlns:m="http://schemas.openxmlformats.org/officeDocument/2006/math">
                    <m:r>
                      <a:rPr lang="en-US" i="1" smtClean="0">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&gt;0</m:t>
                    </m:r>
                  </m:oMath>
                </a14:m>
                <a:r>
                  <a:rPr lang="en-GB" dirty="0">
                    <a:solidFill>
                      <a:schemeClr val="accent2"/>
                    </a:solidFill>
                  </a:rPr>
                  <a:t> </a:t>
                </a:r>
                <a:r>
                  <a:rPr lang="en-GB" dirty="0"/>
                  <a:t>if and only if </a:t>
                </a:r>
              </a:p>
              <a:p>
                <a:r>
                  <a:rPr lang="en-GB" dirty="0"/>
                  <a:t>there exists a class </a:t>
                </a:r>
                <a14:m>
                  <m:oMath xmlns:m="http://schemas.openxmlformats.org/officeDocument/2006/math">
                    <m:r>
                      <m:rPr>
                        <m:sty m:val="p"/>
                      </m:rPr>
                      <a:rPr lang="en-US" b="0" i="0" smtClean="0">
                        <a:latin typeface="Cambria Math" panose="02040503050406030204" pitchFamily="18" charset="0"/>
                      </a:rPr>
                      <m:t>t</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such that </a:t>
                </a:r>
                <a14:m>
                  <m:oMath xmlns:m="http://schemas.openxmlformats.org/officeDocument/2006/math">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oMath>
                </a14:m>
                <a:r>
                  <a:rPr lang="en-GB" dirty="0"/>
                  <a:t> </a:t>
                </a:r>
                <a:r>
                  <a:rPr lang="en-GB" dirty="0">
                    <a:solidFill>
                      <a:schemeClr val="accent2"/>
                    </a:solidFill>
                  </a:rPr>
                  <a:t>&gt; 0</a:t>
                </a:r>
              </a:p>
              <a:p>
                <a:r>
                  <a:rPr lang="en-GB" dirty="0">
                    <a:solidFill>
                      <a:schemeClr val="tx1"/>
                    </a:solidFill>
                  </a:rPr>
                  <a:t>Equivalently, this means that image </a:t>
                </a:r>
                <a14:m>
                  <m:oMath xmlns:m="http://schemas.openxmlformats.org/officeDocument/2006/math">
                    <m:r>
                      <a:rPr lang="en-GB" i="1" dirty="0" smtClean="0">
                        <a:solidFill>
                          <a:schemeClr val="tx1"/>
                        </a:solidFill>
                        <a:latin typeface="Cambria Math" panose="02040503050406030204" pitchFamily="18" charset="0"/>
                      </a:rPr>
                      <m:t>𝑢</m:t>
                    </m:r>
                  </m:oMath>
                </a14:m>
                <a:r>
                  <a:rPr lang="en-GB" dirty="0">
                    <a:solidFill>
                      <a:schemeClr val="tx1"/>
                    </a:solidFill>
                  </a:rPr>
                  <a:t> is </a:t>
                </a:r>
                <a:r>
                  <a:rPr lang="en-GB" dirty="0"/>
                  <a:t>not of target class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a:t>
                </a: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r="-2353"/>
                </a:stretch>
              </a:blipFill>
            </p:spPr>
            <p:txBody>
              <a:bodyPr/>
              <a:lstStyle/>
              <a:p>
                <a:r>
                  <a:rPr lang="en-GB">
                    <a:noFill/>
                  </a:rPr>
                  <a:t> </a:t>
                </a:r>
              </a:p>
            </p:txBody>
          </p:sp>
        </mc:Fallback>
      </mc:AlternateContent>
    </p:spTree>
    <p:extLst>
      <p:ext uri="{BB962C8B-B14F-4D97-AF65-F5344CB8AC3E}">
        <p14:creationId xmlns:p14="http://schemas.microsoft.com/office/powerpoint/2010/main" val="523723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00B050"/>
                                  </a:solidFill>
                                  <a:latin typeface="Cambria Math" panose="02040503050406030204" pitchFamily="18" charset="0"/>
                                </a:rPr>
                              </m:ctrlPr>
                            </m:limLowPr>
                            <m:e>
                              <m:r>
                                <m:rPr>
                                  <m:sty m:val="p"/>
                                </m:rPr>
                                <a:rPr lang="en-US" b="0" i="0" smtClean="0">
                                  <a:solidFill>
                                    <a:srgbClr val="00B050"/>
                                  </a:solidFill>
                                  <a:latin typeface="Cambria Math" panose="02040503050406030204" pitchFamily="18" charset="0"/>
                                </a:rPr>
                                <m:t>min</m:t>
                              </m:r>
                            </m:e>
                            <m:lim>
                              <m:r>
                                <a:rPr lang="en-US" b="0" i="1" smtClean="0">
                                  <a:solidFill>
                                    <a:srgbClr val="00B050"/>
                                  </a:solidFill>
                                  <a:latin typeface="Cambria Math" panose="02040503050406030204" pitchFamily="18" charset="0"/>
                                </a:rPr>
                                <m:t>𝑢</m:t>
                              </m:r>
                            </m:lim>
                          </m:limLow>
                        </m:fName>
                        <m:e>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b="0" i="1" smtClean="0">
                                      <a:solidFill>
                                        <a:srgbClr val="7030A0"/>
                                      </a:solidFill>
                                      <a:latin typeface="Cambria Math" panose="02040503050406030204" pitchFamily="18" charset="0"/>
                                    </a:rPr>
                                    <m:t>2</m:t>
                                  </m:r>
                                </m:sub>
                              </m:sSub>
                              <m:r>
                                <a:rPr lang="en-US" b="0" i="1" smtClean="0">
                                  <a:latin typeface="Cambria Math" panose="02040503050406030204" pitchFamily="18" charset="0"/>
                                </a:rPr>
                                <m:t>+</m:t>
                              </m:r>
                              <m:r>
                                <a:rPr lang="en-US" b="0" i="1" smtClean="0">
                                  <a:solidFill>
                                    <a:srgbClr val="002060"/>
                                  </a:solidFill>
                                  <a:latin typeface="Cambria Math" panose="02040503050406030204" pitchFamily="18" charset="0"/>
                                </a:rPr>
                                <m:t>𝛼</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𝑚𝑎𝑥</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𝑑</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𝑢</m:t>
                                      </m:r>
                                    </m:e>
                                  </m:d>
                                  <m:r>
                                    <a:rPr lang="en-US" b="0" i="1" smtClean="0">
                                      <a:solidFill>
                                        <a:srgbClr val="0070C0"/>
                                      </a:solidFill>
                                      <a:latin typeface="Cambria Math" panose="02040503050406030204" pitchFamily="18" charset="0"/>
                                    </a:rPr>
                                    <m:t>, 0</m:t>
                                  </m:r>
                                </m:e>
                              </m:d>
                            </m:e>
                          </m:d>
                        </m:e>
                      </m:func>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solidFill>
                            <a:schemeClr val="accent2"/>
                          </a:solidFill>
                          <a:latin typeface="Cambria Math" panose="02040503050406030204" pitchFamily="18" charset="0"/>
                        </a:rPr>
                        <m:t>𝑑</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𝑢</m:t>
                          </m:r>
                        </m:e>
                      </m:d>
                      <m:r>
                        <a:rPr lang="en-US" b="0" i="1" smtClean="0">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The </a:t>
                </a:r>
                <a:r>
                  <a:rPr lang="en-US" dirty="0">
                    <a:solidFill>
                      <a:srgbClr val="7030A0"/>
                    </a:solidFill>
                  </a:rPr>
                  <a:t>first part </a:t>
                </a:r>
                <a:r>
                  <a:rPr lang="en-US" dirty="0"/>
                  <a:t>penalizes images </a:t>
                </a:r>
                <a14:m>
                  <m:oMath xmlns:m="http://schemas.openxmlformats.org/officeDocument/2006/math">
                    <m:r>
                      <a:rPr lang="en-US" i="1" dirty="0" smtClean="0">
                        <a:latin typeface="Cambria Math" panose="02040503050406030204" pitchFamily="18" charset="0"/>
                      </a:rPr>
                      <m:t>𝑢</m:t>
                    </m:r>
                  </m:oMath>
                </a14:m>
                <a:r>
                  <a:rPr lang="en-US" dirty="0"/>
                  <a:t>, which are far from the original image </a:t>
                </a:r>
                <a14:m>
                  <m:oMath xmlns:m="http://schemas.openxmlformats.org/officeDocument/2006/math">
                    <m:r>
                      <a:rPr lang="en-US" i="1" dirty="0" smtClean="0">
                        <a:latin typeface="Cambria Math" panose="02040503050406030204" pitchFamily="18" charset="0"/>
                      </a:rPr>
                      <m:t>𝑥</m:t>
                    </m:r>
                    <m:r>
                      <a:rPr lang="en-US" b="0" i="0" dirty="0" smtClean="0">
                        <a:latin typeface="Cambria Math" panose="02040503050406030204" pitchFamily="18" charset="0"/>
                      </a:rPr>
                      <m:t>.</m:t>
                    </m:r>
                  </m:oMath>
                </a14:m>
                <a:br>
                  <a:rPr lang="en-US" b="0" dirty="0"/>
                </a:br>
                <a:r>
                  <a:rPr lang="en-US" dirty="0"/>
                  <a:t>(this encourages </a:t>
                </a:r>
                <a:r>
                  <a:rPr lang="en-US" b="1" dirty="0">
                    <a:solidFill>
                      <a:srgbClr val="7030A0"/>
                    </a:solidFill>
                  </a:rPr>
                  <a:t>plausibility</a:t>
                </a:r>
                <a:r>
                  <a:rPr lang="en-US" dirty="0"/>
                  <a:t>).</a:t>
                </a:r>
              </a:p>
              <a:p>
                <a:r>
                  <a:rPr lang="en-US" dirty="0"/>
                  <a:t>The </a:t>
                </a:r>
                <a:r>
                  <a:rPr lang="en-US" dirty="0">
                    <a:solidFill>
                      <a:srgbClr val="0070C0"/>
                    </a:solidFill>
                  </a:rPr>
                  <a:t>second part </a:t>
                </a:r>
                <a:r>
                  <a:rPr lang="en-US" dirty="0"/>
                  <a:t>is non-zero if the image </a:t>
                </a:r>
                <a14:m>
                  <m:oMath xmlns:m="http://schemas.openxmlformats.org/officeDocument/2006/math">
                    <m:r>
                      <a:rPr lang="en-US" i="1" dirty="0" smtClean="0">
                        <a:latin typeface="Cambria Math" panose="02040503050406030204" pitchFamily="18" charset="0"/>
                      </a:rPr>
                      <m:t>𝑢</m:t>
                    </m:r>
                  </m:oMath>
                </a14:m>
                <a:r>
                  <a:rPr lang="en-US" dirty="0"/>
                  <a:t> does not have the target label.</a:t>
                </a:r>
                <a:br>
                  <a:rPr lang="en-GB" dirty="0"/>
                </a:br>
                <a:r>
                  <a:rPr lang="en-GB" dirty="0"/>
                  <a:t>(this encourages </a:t>
                </a:r>
                <a:r>
                  <a:rPr lang="en-GB" b="1" dirty="0">
                    <a:solidFill>
                      <a:schemeClr val="accent1"/>
                    </a:solidFill>
                  </a:rPr>
                  <a:t>efficacy</a:t>
                </a:r>
                <a:r>
                  <a:rPr lang="en-GB" dirty="0"/>
                  <a:t>).</a:t>
                </a:r>
              </a:p>
              <a:p>
                <a:r>
                  <a:rPr lang="en-GB" dirty="0"/>
                  <a:t>Both important aspects are covered, and </a:t>
                </a:r>
                <a14:m>
                  <m:oMath xmlns:m="http://schemas.openxmlformats.org/officeDocument/2006/math">
                    <m:r>
                      <a:rPr lang="en-US" i="1">
                        <a:solidFill>
                          <a:srgbClr val="002060"/>
                        </a:solidFill>
                        <a:latin typeface="Cambria Math" panose="02040503050406030204" pitchFamily="18" charset="0"/>
                      </a:rPr>
                      <m:t>𝛼</m:t>
                    </m:r>
                  </m:oMath>
                </a14:m>
                <a:r>
                  <a:rPr lang="en-US" dirty="0"/>
                  <a:t> can be arbitrarily set to decide on the importance of each aspect.</a:t>
                </a: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r="-3529" b="-1816"/>
                </a:stretch>
              </a:blipFill>
            </p:spPr>
            <p:txBody>
              <a:bodyPr/>
              <a:lstStyle/>
              <a:p>
                <a:r>
                  <a:rPr lang="en-GB">
                    <a:noFill/>
                  </a:rPr>
                  <a:t> </a:t>
                </a:r>
              </a:p>
            </p:txBody>
          </p:sp>
        </mc:Fallback>
      </mc:AlternateContent>
    </p:spTree>
    <p:extLst>
      <p:ext uri="{BB962C8B-B14F-4D97-AF65-F5344CB8AC3E}">
        <p14:creationId xmlns:p14="http://schemas.microsoft.com/office/powerpoint/2010/main" val="34626572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Roughly equivalent formulation #1: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a:t>
                </a:r>
                <a:r>
                  <a:rPr lang="en-GB" b="1" dirty="0"/>
                  <a:t>constrained</a:t>
                </a:r>
                <a:r>
                  <a:rPr lang="en-GB" dirty="0"/>
                  <a:t>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00B050"/>
                                  </a:solidFill>
                                  <a:latin typeface="Cambria Math" panose="02040503050406030204" pitchFamily="18" charset="0"/>
                                </a:rPr>
                              </m:ctrlPr>
                            </m:limLowPr>
                            <m:e>
                              <m:r>
                                <m:rPr>
                                  <m:sty m:val="p"/>
                                </m:rPr>
                                <a:rPr lang="en-US" b="0" i="0" smtClean="0">
                                  <a:solidFill>
                                    <a:srgbClr val="00B050"/>
                                  </a:solidFill>
                                  <a:latin typeface="Cambria Math" panose="02040503050406030204" pitchFamily="18" charset="0"/>
                                </a:rPr>
                                <m:t>min</m:t>
                              </m:r>
                            </m:e>
                            <m:lim>
                              <m:r>
                                <a:rPr lang="en-US" b="0" i="1" smtClean="0">
                                  <a:solidFill>
                                    <a:srgbClr val="00B050"/>
                                  </a:solidFill>
                                  <a:latin typeface="Cambria Math" panose="02040503050406030204" pitchFamily="18" charset="0"/>
                                </a:rPr>
                                <m:t>𝑢</m:t>
                              </m:r>
                            </m:lim>
                          </m:limLow>
                        </m:fName>
                        <m:e>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𝑚𝑎𝑥</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𝑑</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𝑢</m:t>
                                      </m:r>
                                    </m:e>
                                  </m:d>
                                  <m:r>
                                    <a:rPr lang="en-US" b="0" i="1" smtClean="0">
                                      <a:solidFill>
                                        <a:srgbClr val="0070C0"/>
                                      </a:solidFill>
                                      <a:latin typeface="Cambria Math" panose="02040503050406030204" pitchFamily="18" charset="0"/>
                                    </a:rPr>
                                    <m:t>, 0</m:t>
                                  </m:r>
                                </m:e>
                              </m:d>
                            </m:e>
                          </m:d>
                        </m:e>
                      </m:func>
                    </m:oMath>
                  </m:oMathPara>
                </a14:m>
                <a:br>
                  <a:rPr lang="en-US" b="0" i="1" dirty="0">
                    <a:solidFill>
                      <a:srgbClr val="0070C0"/>
                    </a:solidFill>
                    <a:latin typeface="Cambria Math" panose="02040503050406030204" pitchFamily="18" charset="0"/>
                  </a:rPr>
                </a:br>
                <a:br>
                  <a:rPr lang="en-US" b="0" i="1" dirty="0">
                    <a:solidFill>
                      <a:srgbClr val="0070C0"/>
                    </a:solidFill>
                    <a:latin typeface="Cambria Math" panose="02040503050406030204" pitchFamily="18" charset="0"/>
                  </a:rPr>
                </a:br>
                <a14:m>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solidFill>
                          <a:schemeClr val="accent2"/>
                        </a:solidFill>
                        <a:latin typeface="Cambria Math" panose="02040503050406030204" pitchFamily="18" charset="0"/>
                      </a:rPr>
                      <m:t>𝑑</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𝑢</m:t>
                        </m:r>
                      </m:e>
                    </m:d>
                    <m:r>
                      <a:rPr lang="en-US" b="0" i="1" smtClean="0">
                        <a:solidFill>
                          <a:schemeClr val="accent2"/>
                        </a:solidFill>
                        <a:latin typeface="Cambria Math" panose="02040503050406030204" pitchFamily="18" charset="0"/>
                      </a:rPr>
                      <m:t>=</m:t>
                    </m:r>
                  </m:oMath>
                </a14:m>
                <a:r>
                  <a:rPr lang="en-US" dirty="0">
                    <a:solidFill>
                      <a:schemeClr val="accent2"/>
                    </a:solidFill>
                  </a:rPr>
                  <a:t> </a:t>
                </a:r>
                <a14:m>
                  <m:oMath xmlns:m="http://schemas.openxmlformats.org/officeDocument/2006/math">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oMath>
                </a14:m>
                <a:r>
                  <a:rPr lang="en-US" dirty="0">
                    <a:solidFill>
                      <a:schemeClr val="accent2"/>
                    </a:solidFill>
                  </a:rPr>
                  <a:t> </a:t>
                </a:r>
                <a14:m>
                  <m:oMath xmlns:m="http://schemas.openxmlformats.org/officeDocument/2006/math">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a14:m>
                <a:endParaRPr lang="en-GB" dirty="0"/>
              </a:p>
              <a:p>
                <a:pPr marL="0" indent="0">
                  <a:buNone/>
                </a:pPr>
                <a:br>
                  <a:rPr lang="en-US"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𝑎𝑛𝑑</m:t>
                      </m:r>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i="1">
                              <a:solidFill>
                                <a:srgbClr val="7030A0"/>
                              </a:solidFill>
                              <a:latin typeface="Cambria Math" panose="02040503050406030204" pitchFamily="18" charset="0"/>
                            </a:rPr>
                            <m:t>2</m:t>
                          </m:r>
                        </m:sub>
                      </m:sSub>
                      <m:r>
                        <a:rPr lang="en-US" b="0" i="0"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𝛼</m:t>
                      </m:r>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871308" cy="5032375"/>
              </a:xfrm>
            </p:spPr>
            <p:txBody>
              <a:bodyPr>
                <a:normAutofit/>
              </a:bodyPr>
              <a:lstStyle/>
              <a:p>
                <a:pPr marL="0" indent="0">
                  <a:buNone/>
                </a:pPr>
                <a:r>
                  <a:rPr lang="en-US" b="1" dirty="0"/>
                  <a:t>Roughly equivalent formulation #2: </a:t>
                </a:r>
                <a:r>
                  <a:rPr lang="en-US" dirty="0"/>
                  <a:t>generate a sample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GB" dirty="0"/>
                  <a:t> with class </a:t>
                </a:r>
                <a14:m>
                  <m:oMath xmlns:m="http://schemas.openxmlformats.org/officeDocument/2006/math">
                    <m:acc>
                      <m:accPr>
                        <m:chr m:val="̃"/>
                        <m:ctrlPr>
                          <a:rPr lang="en-GB" i="1">
                            <a:latin typeface="Cambria Math" panose="02040503050406030204" pitchFamily="18" charset="0"/>
                          </a:rPr>
                        </m:ctrlPr>
                      </m:accPr>
                      <m:e>
                        <m:r>
                          <a:rPr lang="en-US" i="1">
                            <a:latin typeface="Cambria Math" panose="02040503050406030204" pitchFamily="18" charset="0"/>
                          </a:rPr>
                          <m:t>𝑐</m:t>
                        </m:r>
                      </m:e>
                    </m:acc>
                  </m:oMath>
                </a14:m>
                <a:r>
                  <a:rPr lang="en-GB" dirty="0"/>
                  <a:t>, from a sample </a:t>
                </a:r>
                <a14:m>
                  <m:oMath xmlns:m="http://schemas.openxmlformats.org/officeDocument/2006/math">
                    <m:r>
                      <a:rPr lang="en-US" i="1">
                        <a:latin typeface="Cambria Math" panose="02040503050406030204" pitchFamily="18" charset="0"/>
                      </a:rPr>
                      <m:t>𝑥</m:t>
                    </m:r>
                  </m:oMath>
                </a14:m>
                <a:r>
                  <a:rPr lang="en-GB" dirty="0"/>
                  <a:t> of class </a:t>
                </a:r>
                <a14:m>
                  <m:oMath xmlns:m="http://schemas.openxmlformats.org/officeDocument/2006/math">
                    <m:r>
                      <a:rPr lang="en-US" i="1">
                        <a:latin typeface="Cambria Math" panose="02040503050406030204" pitchFamily="18" charset="0"/>
                      </a:rPr>
                      <m:t>𝑐</m:t>
                    </m:r>
                  </m:oMath>
                </a14:m>
                <a:r>
                  <a:rPr lang="en-GB" dirty="0"/>
                  <a:t>. Do so by solving the </a:t>
                </a:r>
                <a:r>
                  <a:rPr lang="en-GB" b="1" dirty="0"/>
                  <a:t>constrained</a:t>
                </a:r>
                <a:r>
                  <a:rPr lang="en-GB" dirty="0"/>
                  <a:t>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solidFill>
                                    <a:srgbClr val="00B050"/>
                                  </a:solidFill>
                                  <a:latin typeface="Cambria Math" panose="02040503050406030204" pitchFamily="18" charset="0"/>
                                </a:rPr>
                              </m:ctrlPr>
                            </m:limLowPr>
                            <m:e>
                              <m:r>
                                <m:rPr>
                                  <m:sty m:val="p"/>
                                </m:rPr>
                                <a:rPr lang="en-US">
                                  <a:solidFill>
                                    <a:srgbClr val="00B050"/>
                                  </a:solidFill>
                                  <a:latin typeface="Cambria Math" panose="02040503050406030204" pitchFamily="18" charset="0"/>
                                </a:rPr>
                                <m:t>min</m:t>
                              </m:r>
                            </m:e>
                            <m:lim>
                              <m:r>
                                <a:rPr lang="en-US" i="1">
                                  <a:solidFill>
                                    <a:srgbClr val="00B050"/>
                                  </a:solidFill>
                                  <a:latin typeface="Cambria Math" panose="02040503050406030204" pitchFamily="18" charset="0"/>
                                </a:rPr>
                                <m:t>𝑢</m:t>
                              </m:r>
                            </m:lim>
                          </m:limLow>
                        </m:fName>
                        <m:e>
                          <m:r>
                            <a:rPr lang="en-US" i="1">
                              <a:latin typeface="Cambria Math" panose="02040503050406030204" pitchFamily="18" charset="0"/>
                            </a:rPr>
                            <m:t> </m:t>
                          </m:r>
                          <m:d>
                            <m:dPr>
                              <m:ctrlPr>
                                <a:rPr lang="en-US" i="1">
                                  <a:latin typeface="Cambria Math" panose="02040503050406030204" pitchFamily="18" charset="0"/>
                                </a:rPr>
                              </m:ctrlPr>
                            </m:dPr>
                            <m:e>
                              <m:r>
                                <a:rPr lang="en-US" i="1">
                                  <a:solidFill>
                                    <a:srgbClr val="0070C0"/>
                                  </a:solidFill>
                                  <a:latin typeface="Cambria Math" panose="02040503050406030204" pitchFamily="18" charset="0"/>
                                </a:rPr>
                                <m:t>𝑚𝑎𝑥</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𝑑</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𝑢</m:t>
                                      </m:r>
                                    </m:e>
                                  </m:d>
                                  <m:r>
                                    <a:rPr lang="en-US" i="1">
                                      <a:solidFill>
                                        <a:srgbClr val="0070C0"/>
                                      </a:solidFill>
                                      <a:latin typeface="Cambria Math" panose="02040503050406030204" pitchFamily="18" charset="0"/>
                                    </a:rPr>
                                    <m:t>, 0</m:t>
                                  </m:r>
                                </m:e>
                              </m:d>
                            </m:e>
                          </m:d>
                        </m:e>
                      </m:func>
                    </m:oMath>
                  </m:oMathPara>
                </a14:m>
                <a:br>
                  <a:rPr lang="en-US" i="1" dirty="0">
                    <a:solidFill>
                      <a:srgbClr val="0070C0"/>
                    </a:solidFill>
                    <a:latin typeface="Cambria Math" panose="02040503050406030204" pitchFamily="18" charset="0"/>
                  </a:rPr>
                </a:br>
                <a:br>
                  <a:rPr lang="en-US" i="1" dirty="0">
                    <a:solidFill>
                      <a:srgbClr val="0070C0"/>
                    </a:solidFill>
                    <a:latin typeface="Cambria Math" panose="02040503050406030204" pitchFamily="18" charset="0"/>
                  </a:rPr>
                </a:br>
                <a14:m>
                  <m:oMath xmlns:m="http://schemas.openxmlformats.org/officeDocument/2006/math">
                    <m:r>
                      <a:rPr lang="en-US" i="1">
                        <a:latin typeface="Cambria Math" panose="02040503050406030204" pitchFamily="18" charset="0"/>
                      </a:rPr>
                      <m:t>𝑤𝑖𝑡h</m:t>
                    </m:r>
                    <m:r>
                      <a:rPr lang="en-US" i="1">
                        <a:latin typeface="Cambria Math" panose="02040503050406030204" pitchFamily="18" charset="0"/>
                      </a:rPr>
                      <m:t> </m:t>
                    </m:r>
                    <m:r>
                      <a:rPr lang="en-US" i="1">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oMath>
                </a14:m>
                <a:r>
                  <a:rPr lang="en-US" dirty="0">
                    <a:solidFill>
                      <a:schemeClr val="accent2"/>
                    </a:solidFill>
                  </a:rPr>
                  <a:t> </a:t>
                </a:r>
                <a14:m>
                  <m:oMath xmlns:m="http://schemas.openxmlformats.org/officeDocument/2006/math">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oMath>
                </a14:m>
                <a:r>
                  <a:rPr lang="en-US" dirty="0">
                    <a:solidFill>
                      <a:schemeClr val="accent2"/>
                    </a:solidFill>
                  </a:rPr>
                  <a:t> </a:t>
                </a:r>
                <a14:m>
                  <m:oMath xmlns:m="http://schemas.openxmlformats.org/officeDocument/2006/math">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a14:m>
                <a:endParaRPr lang="en-GB" dirty="0"/>
              </a:p>
              <a:p>
                <a:pPr marL="0" indent="0">
                  <a:buNone/>
                </a:pPr>
                <a:br>
                  <a:rPr lang="en-US"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𝑎𝑛𝑑</m:t>
                      </m:r>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b="0" i="1" smtClean="0">
                              <a:solidFill>
                                <a:srgbClr val="7030A0"/>
                              </a:solidFill>
                              <a:latin typeface="Cambria Math" panose="02040503050406030204" pitchFamily="18" charset="0"/>
                            </a:rPr>
                            <m:t>∞</m:t>
                          </m:r>
                        </m:sub>
                      </m:sSub>
                      <m:r>
                        <a:rPr lang="en-US">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𝛼</m:t>
                      </m:r>
                    </m:oMath>
                  </m:oMathPara>
                </a14:m>
                <a:endParaRPr lang="en-GB" dirty="0"/>
              </a:p>
              <a:p>
                <a:endParaRPr lang="en-US" dirty="0"/>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871308" cy="5032375"/>
              </a:xfrm>
              <a:blipFill>
                <a:blip r:embed="rId3"/>
                <a:stretch>
                  <a:fillRect l="-2181" t="-1937" r="-935"/>
                </a:stretch>
              </a:blipFill>
            </p:spPr>
            <p:txBody>
              <a:bodyPr/>
              <a:lstStyle/>
              <a:p>
                <a:r>
                  <a:rPr lang="en-GB">
                    <a:noFill/>
                  </a:rPr>
                  <a:t> </a:t>
                </a:r>
              </a:p>
            </p:txBody>
          </p:sp>
        </mc:Fallback>
      </mc:AlternateContent>
    </p:spTree>
    <p:extLst>
      <p:ext uri="{BB962C8B-B14F-4D97-AF65-F5344CB8AC3E}">
        <p14:creationId xmlns:p14="http://schemas.microsoft.com/office/powerpoint/2010/main" val="2796698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solidFill>
                      <a:schemeClr val="accent3"/>
                    </a:solidFill>
                  </a:rPr>
                  <a:t>Roughly equivalent formulation #1: </a:t>
                </a:r>
                <a:r>
                  <a:rPr lang="en-US" dirty="0">
                    <a:solidFill>
                      <a:schemeClr val="accent3"/>
                    </a:solidFill>
                  </a:rPr>
                  <a:t>generate a sample </a:t>
                </a:r>
                <a14:m>
                  <m:oMath xmlns:m="http://schemas.openxmlformats.org/officeDocument/2006/math">
                    <m:acc>
                      <m:accPr>
                        <m:chr m:val="̃"/>
                        <m:ctrlPr>
                          <a:rPr lang="en-US" i="1" smtClean="0">
                            <a:solidFill>
                              <a:schemeClr val="accent3"/>
                            </a:solidFill>
                            <a:latin typeface="Cambria Math" panose="02040503050406030204" pitchFamily="18" charset="0"/>
                          </a:rPr>
                        </m:ctrlPr>
                      </m:accPr>
                      <m:e>
                        <m:r>
                          <a:rPr lang="en-US" b="0" i="1" smtClean="0">
                            <a:solidFill>
                              <a:schemeClr val="accent3"/>
                            </a:solidFill>
                            <a:latin typeface="Cambria Math" panose="02040503050406030204" pitchFamily="18" charset="0"/>
                          </a:rPr>
                          <m:t>𝑥</m:t>
                        </m:r>
                      </m:e>
                    </m:acc>
                  </m:oMath>
                </a14:m>
                <a:r>
                  <a:rPr lang="en-GB" dirty="0">
                    <a:solidFill>
                      <a:schemeClr val="accent3"/>
                    </a:solidFill>
                  </a:rPr>
                  <a:t> with class </a:t>
                </a:r>
                <a14:m>
                  <m:oMath xmlns:m="http://schemas.openxmlformats.org/officeDocument/2006/math">
                    <m:acc>
                      <m:accPr>
                        <m:chr m:val="̃"/>
                        <m:ctrlPr>
                          <a:rPr lang="en-GB" i="1" smtClean="0">
                            <a:solidFill>
                              <a:schemeClr val="accent3"/>
                            </a:solidFill>
                            <a:latin typeface="Cambria Math" panose="02040503050406030204" pitchFamily="18" charset="0"/>
                          </a:rPr>
                        </m:ctrlPr>
                      </m:accPr>
                      <m:e>
                        <m:r>
                          <a:rPr lang="en-US" b="0" i="1" smtClean="0">
                            <a:solidFill>
                              <a:schemeClr val="accent3"/>
                            </a:solidFill>
                            <a:latin typeface="Cambria Math" panose="02040503050406030204" pitchFamily="18" charset="0"/>
                          </a:rPr>
                          <m:t>𝑐</m:t>
                        </m:r>
                      </m:e>
                    </m:acc>
                  </m:oMath>
                </a14:m>
                <a:r>
                  <a:rPr lang="en-GB" dirty="0">
                    <a:solidFill>
                      <a:schemeClr val="accent3"/>
                    </a:solidFill>
                  </a:rPr>
                  <a:t>, from a sample </a:t>
                </a:r>
                <a14:m>
                  <m:oMath xmlns:m="http://schemas.openxmlformats.org/officeDocument/2006/math">
                    <m:r>
                      <a:rPr lang="en-US" b="0" i="1" smtClean="0">
                        <a:solidFill>
                          <a:schemeClr val="accent3"/>
                        </a:solidFill>
                        <a:latin typeface="Cambria Math" panose="02040503050406030204" pitchFamily="18" charset="0"/>
                      </a:rPr>
                      <m:t>𝑥</m:t>
                    </m:r>
                  </m:oMath>
                </a14:m>
                <a:r>
                  <a:rPr lang="en-GB" dirty="0">
                    <a:solidFill>
                      <a:schemeClr val="accent3"/>
                    </a:solidFill>
                  </a:rPr>
                  <a:t> of class </a:t>
                </a:r>
                <a14:m>
                  <m:oMath xmlns:m="http://schemas.openxmlformats.org/officeDocument/2006/math">
                    <m:r>
                      <a:rPr lang="en-US" b="0" i="1" smtClean="0">
                        <a:solidFill>
                          <a:schemeClr val="accent3"/>
                        </a:solidFill>
                        <a:latin typeface="Cambria Math" panose="02040503050406030204" pitchFamily="18" charset="0"/>
                      </a:rPr>
                      <m:t>𝑐</m:t>
                    </m:r>
                  </m:oMath>
                </a14:m>
                <a:r>
                  <a:rPr lang="en-GB" dirty="0">
                    <a:solidFill>
                      <a:schemeClr val="accent3"/>
                    </a:solidFill>
                  </a:rPr>
                  <a:t>. Do so by solving the </a:t>
                </a:r>
                <a:r>
                  <a:rPr lang="en-GB" b="1" dirty="0">
                    <a:solidFill>
                      <a:schemeClr val="accent3"/>
                    </a:solidFill>
                  </a:rPr>
                  <a:t>constrained</a:t>
                </a:r>
                <a:r>
                  <a:rPr lang="en-GB" dirty="0">
                    <a:solidFill>
                      <a:schemeClr val="accent3"/>
                    </a:solidFill>
                  </a:rPr>
                  <a:t> optimization problem below.</a:t>
                </a:r>
              </a:p>
              <a:p>
                <a:pPr marL="0" indent="0">
                  <a:buNone/>
                </a:pPr>
                <a:endParaRPr lang="en-GB"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b="0" i="1" smtClean="0">
                              <a:solidFill>
                                <a:schemeClr val="accent3"/>
                              </a:solidFill>
                              <a:latin typeface="Cambria Math" panose="02040503050406030204" pitchFamily="18" charset="0"/>
                            </a:rPr>
                          </m:ctrlPr>
                        </m:funcPr>
                        <m:fName>
                          <m:limLow>
                            <m:limLowPr>
                              <m:ctrlPr>
                                <a:rPr lang="en-US" b="0" i="1" smtClean="0">
                                  <a:solidFill>
                                    <a:schemeClr val="accent3"/>
                                  </a:solidFill>
                                  <a:latin typeface="Cambria Math" panose="02040503050406030204" pitchFamily="18" charset="0"/>
                                </a:rPr>
                              </m:ctrlPr>
                            </m:limLowPr>
                            <m:e>
                              <m:r>
                                <m:rPr>
                                  <m:sty m:val="p"/>
                                </m:rPr>
                                <a:rPr lang="en-US" b="0" i="0" smtClean="0">
                                  <a:solidFill>
                                    <a:schemeClr val="accent3"/>
                                  </a:solidFill>
                                  <a:latin typeface="Cambria Math" panose="02040503050406030204" pitchFamily="18" charset="0"/>
                                </a:rPr>
                                <m:t>min</m:t>
                              </m:r>
                            </m:e>
                            <m:lim>
                              <m:r>
                                <a:rPr lang="en-US" b="0" i="1" smtClean="0">
                                  <a:solidFill>
                                    <a:schemeClr val="accent3"/>
                                  </a:solidFill>
                                  <a:latin typeface="Cambria Math" panose="02040503050406030204" pitchFamily="18" charset="0"/>
                                </a:rPr>
                                <m:t>𝑢</m:t>
                              </m:r>
                            </m:lim>
                          </m:limLow>
                        </m:fName>
                        <m:e>
                          <m:r>
                            <a:rPr lang="en-US" b="0" i="1" smtClean="0">
                              <a:solidFill>
                                <a:schemeClr val="accent3"/>
                              </a:solidFill>
                              <a:latin typeface="Cambria Math" panose="02040503050406030204" pitchFamily="18" charset="0"/>
                            </a:rPr>
                            <m:t> </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𝑚𝑎𝑥</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𝑑</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𝑢</m:t>
                                      </m:r>
                                    </m:e>
                                  </m:d>
                                  <m:r>
                                    <a:rPr lang="en-US" b="0" i="1" smtClean="0">
                                      <a:solidFill>
                                        <a:schemeClr val="accent3"/>
                                      </a:solidFill>
                                      <a:latin typeface="Cambria Math" panose="02040503050406030204" pitchFamily="18" charset="0"/>
                                    </a:rPr>
                                    <m:t>, 0</m:t>
                                  </m:r>
                                </m:e>
                              </m:d>
                            </m:e>
                          </m:d>
                        </m:e>
                      </m:func>
                    </m:oMath>
                  </m:oMathPara>
                </a14:m>
                <a:br>
                  <a:rPr lang="en-US" b="0" i="1" dirty="0">
                    <a:solidFill>
                      <a:schemeClr val="accent3"/>
                    </a:solidFill>
                    <a:latin typeface="Cambria Math" panose="02040503050406030204" pitchFamily="18" charset="0"/>
                  </a:rPr>
                </a:br>
                <a:br>
                  <a:rPr lang="en-US" b="0" i="1" dirty="0">
                    <a:solidFill>
                      <a:schemeClr val="accent3"/>
                    </a:solidFill>
                    <a:latin typeface="Cambria Math" panose="02040503050406030204" pitchFamily="18" charset="0"/>
                  </a:rPr>
                </a:br>
                <a14:m>
                  <m:oMath xmlns:m="http://schemas.openxmlformats.org/officeDocument/2006/math">
                    <m:r>
                      <a:rPr lang="en-US" b="0" i="1" smtClean="0">
                        <a:solidFill>
                          <a:schemeClr val="accent3"/>
                        </a:solidFill>
                        <a:latin typeface="Cambria Math" panose="02040503050406030204" pitchFamily="18" charset="0"/>
                      </a:rPr>
                      <m:t>𝑤𝑖𝑡h</m:t>
                    </m:r>
                    <m:r>
                      <a:rPr lang="en-US" b="0" i="1" smtClean="0">
                        <a:solidFill>
                          <a:schemeClr val="accent3"/>
                        </a:solidFill>
                        <a:latin typeface="Cambria Math" panose="02040503050406030204" pitchFamily="18" charset="0"/>
                      </a:rPr>
                      <m:t> </m:t>
                    </m:r>
                    <m:r>
                      <a:rPr lang="en-US" b="0" i="1" smtClean="0">
                        <a:solidFill>
                          <a:schemeClr val="accent3"/>
                        </a:solidFill>
                        <a:latin typeface="Cambria Math" panose="02040503050406030204" pitchFamily="18" charset="0"/>
                      </a:rPr>
                      <m:t>𝑑</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𝑢</m:t>
                        </m:r>
                      </m:e>
                    </m:d>
                    <m:r>
                      <a:rPr lang="en-US" b="0" i="1" smtClean="0">
                        <a:solidFill>
                          <a:schemeClr val="accent3"/>
                        </a:solidFill>
                        <a:latin typeface="Cambria Math" panose="02040503050406030204" pitchFamily="18" charset="0"/>
                      </a:rPr>
                      <m:t>=</m:t>
                    </m:r>
                  </m:oMath>
                </a14:m>
                <a:r>
                  <a:rPr lang="en-US" dirty="0">
                    <a:solidFill>
                      <a:schemeClr val="accent3"/>
                    </a:solidFill>
                  </a:rPr>
                  <a:t> </a:t>
                </a:r>
                <a14:m>
                  <m:oMath xmlns:m="http://schemas.openxmlformats.org/officeDocument/2006/math">
                    <m:limLow>
                      <m:limLowPr>
                        <m:ctrlPr>
                          <a:rPr lang="en-US" i="1">
                            <a:solidFill>
                              <a:schemeClr val="accent3"/>
                            </a:solidFill>
                            <a:latin typeface="Cambria Math" panose="02040503050406030204" pitchFamily="18" charset="0"/>
                          </a:rPr>
                        </m:ctrlPr>
                      </m:limLowPr>
                      <m:e>
                        <m:r>
                          <m:rPr>
                            <m:sty m:val="p"/>
                          </m:rPr>
                          <a:rPr lang="en-US">
                            <a:solidFill>
                              <a:schemeClr val="accent3"/>
                            </a:solidFill>
                            <a:latin typeface="Cambria Math" panose="02040503050406030204" pitchFamily="18" charset="0"/>
                          </a:rPr>
                          <m:t>max</m:t>
                        </m:r>
                        <m:r>
                          <a:rPr lang="en-US" i="1">
                            <a:solidFill>
                              <a:schemeClr val="accent3"/>
                            </a:solidFill>
                            <a:latin typeface="Cambria Math" panose="02040503050406030204" pitchFamily="18" charset="0"/>
                          </a:rPr>
                          <m:t> </m:t>
                        </m:r>
                      </m:e>
                      <m:lim>
                        <m:r>
                          <a:rPr lang="en-US" i="1">
                            <a:solidFill>
                              <a:schemeClr val="accent3"/>
                            </a:solidFill>
                            <a:latin typeface="Cambria Math" panose="02040503050406030204" pitchFamily="18" charset="0"/>
                          </a:rPr>
                          <m:t>𝑡</m:t>
                        </m:r>
                        <m:r>
                          <a:rPr lang="en-US" i="1">
                            <a:solidFill>
                              <a:schemeClr val="accent3"/>
                            </a:solidFill>
                            <a:latin typeface="Cambria Math" panose="02040503050406030204" pitchFamily="18" charset="0"/>
                          </a:rPr>
                          <m:t>≠</m:t>
                        </m:r>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𝑐</m:t>
                            </m:r>
                          </m:e>
                        </m:acc>
                      </m:lim>
                    </m:limLow>
                  </m:oMath>
                </a14:m>
                <a:r>
                  <a:rPr lang="en-US" dirty="0">
                    <a:solidFill>
                      <a:schemeClr val="accent3"/>
                    </a:solidFill>
                  </a:rPr>
                  <a:t> </a:t>
                </a:r>
                <a14:m>
                  <m:oMath xmlns:m="http://schemas.openxmlformats.org/officeDocument/2006/math">
                    <m:d>
                      <m:dPr>
                        <m:ctrlPr>
                          <a:rPr lang="en-US" i="1">
                            <a:solidFill>
                              <a:schemeClr val="accent3"/>
                            </a:solidFill>
                            <a:latin typeface="Cambria Math" panose="02040503050406030204" pitchFamily="18" charset="0"/>
                          </a:rPr>
                        </m:ctrlPr>
                      </m:dPr>
                      <m:e>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r>
                              <a:rPr lang="en-US" i="1">
                                <a:solidFill>
                                  <a:schemeClr val="accent3"/>
                                </a:solidFill>
                                <a:latin typeface="Cambria Math" panose="02040503050406030204" pitchFamily="18" charset="0"/>
                              </a:rPr>
                              <m:t>𝑡</m:t>
                            </m:r>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acc>
                              <m:accPr>
                                <m:chr m:val="̃"/>
                                <m:ctrlPr>
                                  <a:rPr lang="en-US" i="1">
                                    <a:solidFill>
                                      <a:schemeClr val="accent3"/>
                                    </a:solidFill>
                                    <a:latin typeface="Cambria Math" panose="02040503050406030204" pitchFamily="18" charset="0"/>
                                  </a:rPr>
                                </m:ctrlPr>
                              </m:accPr>
                              <m:e>
                                <m:r>
                                  <a:rPr lang="en-US" b="1" i="1">
                                    <a:solidFill>
                                      <a:schemeClr val="accent3"/>
                                    </a:solidFill>
                                    <a:latin typeface="Cambria Math" panose="02040503050406030204" pitchFamily="18" charset="0"/>
                                  </a:rPr>
                                  <m:t>𝒄</m:t>
                                </m:r>
                              </m:e>
                            </m:acc>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e>
                    </m:d>
                  </m:oMath>
                </a14:m>
                <a:endParaRPr lang="en-GB" dirty="0">
                  <a:solidFill>
                    <a:schemeClr val="accent3"/>
                  </a:solidFill>
                </a:endParaRPr>
              </a:p>
              <a:p>
                <a:pPr marL="0" indent="0">
                  <a:buNone/>
                </a:pPr>
                <a:br>
                  <a:rPr lang="en-US" i="1" dirty="0">
                    <a:solidFill>
                      <a:schemeClr val="accent3"/>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solidFill>
                            <a:schemeClr val="accent3"/>
                          </a:solidFill>
                          <a:latin typeface="Cambria Math" panose="02040503050406030204" pitchFamily="18" charset="0"/>
                        </a:rPr>
                        <m:t>𝑎𝑛𝑑</m:t>
                      </m:r>
                      <m:sSub>
                        <m:sSubPr>
                          <m:ctrlPr>
                            <a:rPr lang="en-US" i="1">
                              <a:solidFill>
                                <a:schemeClr val="accent3"/>
                              </a:solidFill>
                              <a:latin typeface="Cambria Math" panose="02040503050406030204" pitchFamily="18" charset="0"/>
                            </a:rPr>
                          </m:ctrlPr>
                        </m:sSubPr>
                        <m:e>
                          <m:d>
                            <m:dPr>
                              <m:begChr m:val="‖"/>
                              <m:endChr m:val="‖"/>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e>
                          </m:d>
                        </m:e>
                        <m:sub>
                          <m:r>
                            <a:rPr lang="en-US" i="1">
                              <a:solidFill>
                                <a:schemeClr val="accent3"/>
                              </a:solidFill>
                              <a:latin typeface="Cambria Math" panose="02040503050406030204" pitchFamily="18" charset="0"/>
                            </a:rPr>
                            <m:t>2</m:t>
                          </m:r>
                        </m:sub>
                      </m:sSub>
                      <m:r>
                        <a:rPr lang="en-US" b="0" i="0" smtClean="0">
                          <a:solidFill>
                            <a:schemeClr val="accent3"/>
                          </a:solidFill>
                          <a:latin typeface="Cambria Math" panose="02040503050406030204" pitchFamily="18" charset="0"/>
                        </a:rPr>
                        <m:t>≤</m:t>
                      </m:r>
                      <m:r>
                        <a:rPr lang="en-US" b="0" i="1" smtClean="0">
                          <a:solidFill>
                            <a:schemeClr val="accent3"/>
                          </a:solidFill>
                          <a:latin typeface="Cambria Math" panose="02040503050406030204" pitchFamily="18" charset="0"/>
                        </a:rPr>
                        <m:t>𝛼</m:t>
                      </m:r>
                    </m:oMath>
                  </m:oMathPara>
                </a14:m>
                <a:endParaRPr lang="en-GB" dirty="0">
                  <a:solidFill>
                    <a:schemeClr val="accent3"/>
                  </a:solidFill>
                </a:endParaRPr>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871308" cy="5032375"/>
              </a:xfrm>
            </p:spPr>
            <p:txBody>
              <a:bodyPr>
                <a:normAutofit/>
              </a:bodyPr>
              <a:lstStyle/>
              <a:p>
                <a:pPr marL="0" indent="0">
                  <a:buNone/>
                </a:pPr>
                <a:r>
                  <a:rPr lang="en-US" b="1" dirty="0">
                    <a:solidFill>
                      <a:schemeClr val="accent3"/>
                    </a:solidFill>
                  </a:rPr>
                  <a:t>Roughly equivalent formulation #2: </a:t>
                </a:r>
                <a:r>
                  <a:rPr lang="en-US" dirty="0">
                    <a:solidFill>
                      <a:schemeClr val="accent3"/>
                    </a:solidFill>
                  </a:rPr>
                  <a:t>generate a sample </a:t>
                </a:r>
                <a14:m>
                  <m:oMath xmlns:m="http://schemas.openxmlformats.org/officeDocument/2006/math">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𝑥</m:t>
                        </m:r>
                      </m:e>
                    </m:acc>
                  </m:oMath>
                </a14:m>
                <a:r>
                  <a:rPr lang="en-GB" dirty="0">
                    <a:solidFill>
                      <a:schemeClr val="accent3"/>
                    </a:solidFill>
                  </a:rPr>
                  <a:t> with class </a:t>
                </a:r>
                <a14:m>
                  <m:oMath xmlns:m="http://schemas.openxmlformats.org/officeDocument/2006/math">
                    <m:acc>
                      <m:accPr>
                        <m:chr m:val="̃"/>
                        <m:ctrlPr>
                          <a:rPr lang="en-GB"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𝑐</m:t>
                        </m:r>
                      </m:e>
                    </m:acc>
                  </m:oMath>
                </a14:m>
                <a:r>
                  <a:rPr lang="en-GB" dirty="0">
                    <a:solidFill>
                      <a:schemeClr val="accent3"/>
                    </a:solidFill>
                  </a:rPr>
                  <a:t>, from a sample </a:t>
                </a:r>
                <a14:m>
                  <m:oMath xmlns:m="http://schemas.openxmlformats.org/officeDocument/2006/math">
                    <m:r>
                      <a:rPr lang="en-US" i="1">
                        <a:solidFill>
                          <a:schemeClr val="accent3"/>
                        </a:solidFill>
                        <a:latin typeface="Cambria Math" panose="02040503050406030204" pitchFamily="18" charset="0"/>
                      </a:rPr>
                      <m:t>𝑥</m:t>
                    </m:r>
                  </m:oMath>
                </a14:m>
                <a:r>
                  <a:rPr lang="en-GB" dirty="0">
                    <a:solidFill>
                      <a:schemeClr val="accent3"/>
                    </a:solidFill>
                  </a:rPr>
                  <a:t> of class </a:t>
                </a:r>
                <a14:m>
                  <m:oMath xmlns:m="http://schemas.openxmlformats.org/officeDocument/2006/math">
                    <m:r>
                      <a:rPr lang="en-US" i="1">
                        <a:solidFill>
                          <a:schemeClr val="accent3"/>
                        </a:solidFill>
                        <a:latin typeface="Cambria Math" panose="02040503050406030204" pitchFamily="18" charset="0"/>
                      </a:rPr>
                      <m:t>𝑐</m:t>
                    </m:r>
                  </m:oMath>
                </a14:m>
                <a:r>
                  <a:rPr lang="en-GB" dirty="0">
                    <a:solidFill>
                      <a:schemeClr val="accent3"/>
                    </a:solidFill>
                  </a:rPr>
                  <a:t>. Do so by solving the </a:t>
                </a:r>
                <a:r>
                  <a:rPr lang="en-GB" b="1" dirty="0">
                    <a:solidFill>
                      <a:schemeClr val="accent3"/>
                    </a:solidFill>
                  </a:rPr>
                  <a:t>constrained</a:t>
                </a:r>
                <a:r>
                  <a:rPr lang="en-GB" dirty="0">
                    <a:solidFill>
                      <a:schemeClr val="accent3"/>
                    </a:solidFill>
                  </a:rPr>
                  <a:t> optimization problem below.</a:t>
                </a:r>
              </a:p>
              <a:p>
                <a:pPr marL="0" indent="0">
                  <a:buNone/>
                </a:pPr>
                <a:endParaRPr lang="en-GB"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i="1">
                              <a:solidFill>
                                <a:schemeClr val="accent3"/>
                              </a:solidFill>
                              <a:latin typeface="Cambria Math" panose="02040503050406030204" pitchFamily="18" charset="0"/>
                            </a:rPr>
                          </m:ctrlPr>
                        </m:funcPr>
                        <m:fName>
                          <m:limLow>
                            <m:limLowPr>
                              <m:ctrlPr>
                                <a:rPr lang="en-US" i="1">
                                  <a:solidFill>
                                    <a:schemeClr val="accent3"/>
                                  </a:solidFill>
                                  <a:latin typeface="Cambria Math" panose="02040503050406030204" pitchFamily="18" charset="0"/>
                                </a:rPr>
                              </m:ctrlPr>
                            </m:limLowPr>
                            <m:e>
                              <m:r>
                                <m:rPr>
                                  <m:sty m:val="p"/>
                                </m:rPr>
                                <a:rPr lang="en-US">
                                  <a:solidFill>
                                    <a:schemeClr val="accent3"/>
                                  </a:solidFill>
                                  <a:latin typeface="Cambria Math" panose="02040503050406030204" pitchFamily="18" charset="0"/>
                                </a:rPr>
                                <m:t>min</m:t>
                              </m:r>
                            </m:e>
                            <m:lim>
                              <m:r>
                                <a:rPr lang="en-US" i="1">
                                  <a:solidFill>
                                    <a:schemeClr val="accent3"/>
                                  </a:solidFill>
                                  <a:latin typeface="Cambria Math" panose="02040503050406030204" pitchFamily="18" charset="0"/>
                                </a:rPr>
                                <m:t>𝑢</m:t>
                              </m:r>
                            </m:lim>
                          </m:limLow>
                        </m:fName>
                        <m:e>
                          <m:r>
                            <a:rPr lang="en-US" i="1">
                              <a:solidFill>
                                <a:schemeClr val="accent3"/>
                              </a:solidFill>
                              <a:latin typeface="Cambria Math" panose="02040503050406030204" pitchFamily="18" charset="0"/>
                            </a:rPr>
                            <m:t> </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𝑚𝑎𝑥</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𝑑</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 0</m:t>
                                  </m:r>
                                </m:e>
                              </m:d>
                            </m:e>
                          </m:d>
                        </m:e>
                      </m:func>
                    </m:oMath>
                  </m:oMathPara>
                </a14:m>
                <a:br>
                  <a:rPr lang="en-US" i="1" dirty="0">
                    <a:solidFill>
                      <a:schemeClr val="accent3"/>
                    </a:solidFill>
                    <a:latin typeface="Cambria Math" panose="02040503050406030204" pitchFamily="18" charset="0"/>
                  </a:rPr>
                </a:br>
                <a:br>
                  <a:rPr lang="en-US" i="1" dirty="0">
                    <a:solidFill>
                      <a:schemeClr val="accent3"/>
                    </a:solidFill>
                    <a:latin typeface="Cambria Math" panose="02040503050406030204" pitchFamily="18" charset="0"/>
                  </a:rPr>
                </a:br>
                <a14:m>
                  <m:oMath xmlns:m="http://schemas.openxmlformats.org/officeDocument/2006/math">
                    <m:r>
                      <a:rPr lang="en-US" i="1">
                        <a:solidFill>
                          <a:schemeClr val="accent3"/>
                        </a:solidFill>
                        <a:latin typeface="Cambria Math" panose="02040503050406030204" pitchFamily="18" charset="0"/>
                      </a:rPr>
                      <m:t>𝑤𝑖𝑡h</m:t>
                    </m:r>
                    <m:r>
                      <a:rPr lang="en-US" i="1">
                        <a:solidFill>
                          <a:schemeClr val="accent3"/>
                        </a:solidFill>
                        <a:latin typeface="Cambria Math" panose="02040503050406030204" pitchFamily="18" charset="0"/>
                      </a:rPr>
                      <m:t> </m:t>
                    </m:r>
                    <m:r>
                      <a:rPr lang="en-US" i="1">
                        <a:solidFill>
                          <a:schemeClr val="accent3"/>
                        </a:solidFill>
                        <a:latin typeface="Cambria Math" panose="02040503050406030204" pitchFamily="18" charset="0"/>
                      </a:rPr>
                      <m:t>𝑑</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m:t>
                    </m:r>
                  </m:oMath>
                </a14:m>
                <a:r>
                  <a:rPr lang="en-US" dirty="0">
                    <a:solidFill>
                      <a:schemeClr val="accent3"/>
                    </a:solidFill>
                  </a:rPr>
                  <a:t> </a:t>
                </a:r>
                <a14:m>
                  <m:oMath xmlns:m="http://schemas.openxmlformats.org/officeDocument/2006/math">
                    <m:limLow>
                      <m:limLowPr>
                        <m:ctrlPr>
                          <a:rPr lang="en-US" i="1">
                            <a:solidFill>
                              <a:schemeClr val="accent3"/>
                            </a:solidFill>
                            <a:latin typeface="Cambria Math" panose="02040503050406030204" pitchFamily="18" charset="0"/>
                          </a:rPr>
                        </m:ctrlPr>
                      </m:limLowPr>
                      <m:e>
                        <m:r>
                          <m:rPr>
                            <m:sty m:val="p"/>
                          </m:rPr>
                          <a:rPr lang="en-US">
                            <a:solidFill>
                              <a:schemeClr val="accent3"/>
                            </a:solidFill>
                            <a:latin typeface="Cambria Math" panose="02040503050406030204" pitchFamily="18" charset="0"/>
                          </a:rPr>
                          <m:t>max</m:t>
                        </m:r>
                        <m:r>
                          <a:rPr lang="en-US" i="1">
                            <a:solidFill>
                              <a:schemeClr val="accent3"/>
                            </a:solidFill>
                            <a:latin typeface="Cambria Math" panose="02040503050406030204" pitchFamily="18" charset="0"/>
                          </a:rPr>
                          <m:t> </m:t>
                        </m:r>
                      </m:e>
                      <m:lim>
                        <m:r>
                          <a:rPr lang="en-US" i="1">
                            <a:solidFill>
                              <a:schemeClr val="accent3"/>
                            </a:solidFill>
                            <a:latin typeface="Cambria Math" panose="02040503050406030204" pitchFamily="18" charset="0"/>
                          </a:rPr>
                          <m:t>𝑡</m:t>
                        </m:r>
                        <m:r>
                          <a:rPr lang="en-US" i="1">
                            <a:solidFill>
                              <a:schemeClr val="accent3"/>
                            </a:solidFill>
                            <a:latin typeface="Cambria Math" panose="02040503050406030204" pitchFamily="18" charset="0"/>
                          </a:rPr>
                          <m:t>≠</m:t>
                        </m:r>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𝑐</m:t>
                            </m:r>
                          </m:e>
                        </m:acc>
                      </m:lim>
                    </m:limLow>
                  </m:oMath>
                </a14:m>
                <a:r>
                  <a:rPr lang="en-US" dirty="0">
                    <a:solidFill>
                      <a:schemeClr val="accent3"/>
                    </a:solidFill>
                  </a:rPr>
                  <a:t> </a:t>
                </a:r>
                <a14:m>
                  <m:oMath xmlns:m="http://schemas.openxmlformats.org/officeDocument/2006/math">
                    <m:d>
                      <m:dPr>
                        <m:ctrlPr>
                          <a:rPr lang="en-US" i="1">
                            <a:solidFill>
                              <a:schemeClr val="accent3"/>
                            </a:solidFill>
                            <a:latin typeface="Cambria Math" panose="02040503050406030204" pitchFamily="18" charset="0"/>
                          </a:rPr>
                        </m:ctrlPr>
                      </m:dPr>
                      <m:e>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r>
                              <a:rPr lang="en-US" i="1">
                                <a:solidFill>
                                  <a:schemeClr val="accent3"/>
                                </a:solidFill>
                                <a:latin typeface="Cambria Math" panose="02040503050406030204" pitchFamily="18" charset="0"/>
                              </a:rPr>
                              <m:t>𝑡</m:t>
                            </m:r>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acc>
                              <m:accPr>
                                <m:chr m:val="̃"/>
                                <m:ctrlPr>
                                  <a:rPr lang="en-US" i="1">
                                    <a:solidFill>
                                      <a:schemeClr val="accent3"/>
                                    </a:solidFill>
                                    <a:latin typeface="Cambria Math" panose="02040503050406030204" pitchFamily="18" charset="0"/>
                                  </a:rPr>
                                </m:ctrlPr>
                              </m:accPr>
                              <m:e>
                                <m:r>
                                  <a:rPr lang="en-US" b="1" i="1">
                                    <a:solidFill>
                                      <a:schemeClr val="accent3"/>
                                    </a:solidFill>
                                    <a:latin typeface="Cambria Math" panose="02040503050406030204" pitchFamily="18" charset="0"/>
                                  </a:rPr>
                                  <m:t>𝒄</m:t>
                                </m:r>
                              </m:e>
                            </m:acc>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e>
                    </m:d>
                  </m:oMath>
                </a14:m>
                <a:endParaRPr lang="en-GB" dirty="0">
                  <a:solidFill>
                    <a:schemeClr val="accent3"/>
                  </a:solidFill>
                </a:endParaRPr>
              </a:p>
              <a:p>
                <a:pPr marL="0" indent="0">
                  <a:buNone/>
                </a:pPr>
                <a:br>
                  <a:rPr lang="en-US" i="1" dirty="0">
                    <a:solidFill>
                      <a:schemeClr val="accent3"/>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i="1">
                          <a:solidFill>
                            <a:schemeClr val="accent3"/>
                          </a:solidFill>
                          <a:latin typeface="Cambria Math" panose="02040503050406030204" pitchFamily="18" charset="0"/>
                        </a:rPr>
                        <m:t>𝑎𝑛𝑑</m:t>
                      </m:r>
                      <m:sSub>
                        <m:sSubPr>
                          <m:ctrlPr>
                            <a:rPr lang="en-US" i="1">
                              <a:solidFill>
                                <a:schemeClr val="accent3"/>
                              </a:solidFill>
                              <a:latin typeface="Cambria Math" panose="02040503050406030204" pitchFamily="18" charset="0"/>
                            </a:rPr>
                          </m:ctrlPr>
                        </m:sSubPr>
                        <m:e>
                          <m:d>
                            <m:dPr>
                              <m:begChr m:val="‖"/>
                              <m:endChr m:val="‖"/>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e>
                          </m:d>
                        </m:e>
                        <m:sub>
                          <m:r>
                            <a:rPr lang="en-US" b="0" i="1" smtClean="0">
                              <a:solidFill>
                                <a:schemeClr val="accent3"/>
                              </a:solidFill>
                              <a:latin typeface="Cambria Math" panose="02040503050406030204" pitchFamily="18" charset="0"/>
                            </a:rPr>
                            <m:t>∞</m:t>
                          </m:r>
                        </m:sub>
                      </m:sSub>
                      <m:r>
                        <a:rPr lang="en-US">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𝛼</m:t>
                      </m:r>
                    </m:oMath>
                  </m:oMathPara>
                </a14:m>
                <a:endParaRPr lang="en-GB" dirty="0">
                  <a:solidFill>
                    <a:schemeClr val="accent3"/>
                  </a:solidFill>
                </a:endParaRPr>
              </a:p>
              <a:p>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871308" cy="5032375"/>
              </a:xfrm>
              <a:blipFill>
                <a:blip r:embed="rId3"/>
                <a:stretch>
                  <a:fillRect l="-2181" t="-1937" r="-935"/>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003B6894-EF7D-4B9D-8152-25116BB8A135}"/>
              </a:ext>
            </a:extLst>
          </p:cNvPr>
          <p:cNvSpPr txBox="1"/>
          <p:nvPr/>
        </p:nvSpPr>
        <p:spPr>
          <a:xfrm>
            <a:off x="731715" y="4902606"/>
            <a:ext cx="10728569" cy="1815882"/>
          </a:xfrm>
          <a:prstGeom prst="rect">
            <a:avLst/>
          </a:prstGeom>
          <a:solidFill>
            <a:schemeClr val="bg1"/>
          </a:solidFill>
          <a:ln w="38100"/>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Note: </a:t>
            </a:r>
            <a:r>
              <a:rPr lang="en-US" sz="2800" dirty="0"/>
              <a:t>Solving these optimization problems can prove to be challenging.</a:t>
            </a:r>
            <a:br>
              <a:rPr lang="en-US" sz="2800" dirty="0"/>
            </a:br>
            <a:r>
              <a:rPr lang="en-US" sz="2800" dirty="0"/>
              <a:t>Implementation is not necessarily difficult, but cumbersome.</a:t>
            </a:r>
          </a:p>
          <a:p>
            <a:r>
              <a:rPr lang="en-US" sz="2800" dirty="0"/>
              <a:t>We leave the implementation of these methods out of the scope of this class (Have a look at the papers with code website!)</a:t>
            </a:r>
            <a:endParaRPr lang="en-GB" sz="2800" dirty="0"/>
          </a:p>
        </p:txBody>
      </p:sp>
    </p:spTree>
    <p:extLst>
      <p:ext uri="{BB962C8B-B14F-4D97-AF65-F5344CB8AC3E}">
        <p14:creationId xmlns:p14="http://schemas.microsoft.com/office/powerpoint/2010/main" val="2626225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Interested in implementing advanced algos?</a:t>
            </a:r>
            <a:br>
              <a:rPr lang="en-US" dirty="0"/>
            </a:br>
            <a:r>
              <a:rPr lang="en-US" dirty="0"/>
              <a:t>Look them up on </a:t>
            </a:r>
            <a:r>
              <a:rPr lang="en-US" dirty="0" err="1"/>
              <a:t>PapersWithCode</a:t>
            </a:r>
            <a:r>
              <a:rPr lang="en-US" dirty="0"/>
              <a:t> first!</a:t>
            </a:r>
            <a:endParaRPr lang="en-GB" dirty="0"/>
          </a:p>
        </p:txBody>
      </p:sp>
      <p:pic>
        <p:nvPicPr>
          <p:cNvPr id="6" name="Picture 5">
            <a:extLst>
              <a:ext uri="{FF2B5EF4-FFF2-40B4-BE49-F238E27FC236}">
                <a16:creationId xmlns:a16="http://schemas.microsoft.com/office/drawing/2014/main" id="{8961133B-8C42-47E1-B505-214A0FB7F8CE}"/>
              </a:ext>
            </a:extLst>
          </p:cNvPr>
          <p:cNvPicPr>
            <a:picLocks noChangeAspect="1"/>
          </p:cNvPicPr>
          <p:nvPr/>
        </p:nvPicPr>
        <p:blipFill rotWithShape="1">
          <a:blip r:embed="rId2"/>
          <a:srcRect l="56155" t="17026" r="6874" b="23077"/>
          <a:stretch/>
        </p:blipFill>
        <p:spPr>
          <a:xfrm>
            <a:off x="838200" y="1811961"/>
            <a:ext cx="9966788" cy="5046039"/>
          </a:xfrm>
          <a:prstGeom prst="rect">
            <a:avLst/>
          </a:prstGeom>
        </p:spPr>
      </p:pic>
      <p:sp>
        <p:nvSpPr>
          <p:cNvPr id="7" name="TextBox 6">
            <a:extLst>
              <a:ext uri="{FF2B5EF4-FFF2-40B4-BE49-F238E27FC236}">
                <a16:creationId xmlns:a16="http://schemas.microsoft.com/office/drawing/2014/main" id="{53D9BD42-DF14-4937-987C-396B0605AB4E}"/>
              </a:ext>
            </a:extLst>
          </p:cNvPr>
          <p:cNvSpPr txBox="1"/>
          <p:nvPr/>
        </p:nvSpPr>
        <p:spPr>
          <a:xfrm>
            <a:off x="6729046" y="4268396"/>
            <a:ext cx="5376985" cy="1384995"/>
          </a:xfrm>
          <a:prstGeom prst="rect">
            <a:avLst/>
          </a:prstGeom>
          <a:solidFill>
            <a:schemeClr val="bg1"/>
          </a:solidFill>
          <a:ln w="38100">
            <a:solidFill>
              <a:schemeClr val="tx1"/>
            </a:solidFill>
          </a:ln>
        </p:spPr>
        <p:txBody>
          <a:bodyPr wrap="square" rtlCol="0">
            <a:spAutoFit/>
          </a:bodyPr>
          <a:lstStyle/>
          <a:p>
            <a:r>
              <a:rPr lang="en-GB" sz="2800" dirty="0">
                <a:hlinkClick r:id="rId3"/>
              </a:rPr>
              <a:t>https://paperswithcode.com/paper/towards-evaluating-the-robustness-of-neural</a:t>
            </a:r>
            <a:endParaRPr lang="en-GB" sz="2800" dirty="0"/>
          </a:p>
        </p:txBody>
      </p:sp>
    </p:spTree>
    <p:extLst>
      <p:ext uri="{BB962C8B-B14F-4D97-AF65-F5344CB8AC3E}">
        <p14:creationId xmlns:p14="http://schemas.microsoft.com/office/powerpoint/2010/main" val="2679203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Black-boxing</a:t>
            </a:r>
            <a:r>
              <a:rPr lang="en-US" b="1" dirty="0"/>
              <a:t> defense):</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p:txBody>
      </p:sp>
    </p:spTree>
    <p:extLst>
      <p:ext uri="{BB962C8B-B14F-4D97-AF65-F5344CB8AC3E}">
        <p14:creationId xmlns:p14="http://schemas.microsoft.com/office/powerpoint/2010/main" val="201561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 (and defense!)</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Defense strategies against basic attacks:</a:t>
            </a:r>
          </a:p>
          <a:p>
            <a:pPr marL="514350" indent="-514350">
              <a:buFont typeface="+mj-lt"/>
              <a:buAutoNum type="arabicPeriod"/>
            </a:pPr>
            <a:r>
              <a:rPr lang="en-US" b="1" dirty="0"/>
              <a:t>Arms-race defense</a:t>
            </a:r>
          </a:p>
          <a:p>
            <a:pPr marL="514350" indent="-514350">
              <a:buFont typeface="+mj-lt"/>
              <a:buAutoNum type="arabicPeriod"/>
            </a:pPr>
            <a:r>
              <a:rPr lang="en-US" b="1" dirty="0"/>
              <a:t>Defensive distillation</a:t>
            </a:r>
          </a:p>
          <a:p>
            <a:pPr marL="514350" indent="-514350">
              <a:buFont typeface="+mj-lt"/>
              <a:buAutoNum type="arabicPeriod"/>
            </a:pPr>
            <a:r>
              <a:rPr lang="en-US" b="1" dirty="0"/>
              <a:t>Black-boxing your model</a:t>
            </a:r>
          </a:p>
          <a:p>
            <a:pPr marL="514350" indent="-514350">
              <a:buFont typeface="+mj-lt"/>
              <a:buAutoNum type="arabicPeriod"/>
            </a:pPr>
            <a:r>
              <a:rPr lang="en-US" b="1" dirty="0"/>
              <a:t>More?</a:t>
            </a:r>
            <a:endParaRPr lang="en-US" dirty="0"/>
          </a:p>
          <a:p>
            <a:pPr marL="514350" indent="-514350">
              <a:buFont typeface="+mj-lt"/>
              <a:buAutoNum type="arabicPeriod"/>
            </a:pPr>
            <a:endParaRPr lang="en-US" dirty="0"/>
          </a:p>
          <a:p>
            <a:pPr marL="0" indent="0">
              <a:buNone/>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93641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Black-boxing</a:t>
            </a:r>
            <a:r>
              <a:rPr lang="en-US" b="1" dirty="0"/>
              <a:t> defense):</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a:p>
            <a:pPr marL="0" indent="0">
              <a:buNone/>
            </a:pPr>
            <a:r>
              <a:rPr lang="en-GB" dirty="0"/>
              <a:t>The only thing attackers can do is submit inputs to and get outputs from the model.</a:t>
            </a:r>
          </a:p>
        </p:txBody>
      </p:sp>
      <p:pic>
        <p:nvPicPr>
          <p:cNvPr id="4" name="Picture 3">
            <a:extLst>
              <a:ext uri="{FF2B5EF4-FFF2-40B4-BE49-F238E27FC236}">
                <a16:creationId xmlns:a16="http://schemas.microsoft.com/office/drawing/2014/main" id="{5689B8BD-AD05-4352-A779-5C9381692770}"/>
              </a:ext>
            </a:extLst>
          </p:cNvPr>
          <p:cNvPicPr>
            <a:picLocks noChangeAspect="1"/>
          </p:cNvPicPr>
          <p:nvPr/>
        </p:nvPicPr>
        <p:blipFill rotWithShape="1">
          <a:blip r:embed="rId2">
            <a:extLst>
              <a:ext uri="{28A0092B-C50C-407E-A947-70E740481C1C}">
                <a14:useLocalDpi xmlns:a14="http://schemas.microsoft.com/office/drawing/2010/main" val="0"/>
              </a:ext>
            </a:extLst>
          </a:blip>
          <a:srcRect b="58037"/>
          <a:stretch/>
        </p:blipFill>
        <p:spPr>
          <a:xfrm>
            <a:off x="7811992" y="1508369"/>
            <a:ext cx="4033688" cy="2183513"/>
          </a:xfrm>
          <a:prstGeom prst="rect">
            <a:avLst/>
          </a:prstGeom>
        </p:spPr>
      </p:pic>
      <p:sp>
        <p:nvSpPr>
          <p:cNvPr id="5" name="Rectangle 4">
            <a:extLst>
              <a:ext uri="{FF2B5EF4-FFF2-40B4-BE49-F238E27FC236}">
                <a16:creationId xmlns:a16="http://schemas.microsoft.com/office/drawing/2014/main" id="{FFA35EC0-D413-49C1-A414-B2C6330F95B1}"/>
              </a:ext>
            </a:extLst>
          </p:cNvPr>
          <p:cNvSpPr/>
          <p:nvPr/>
        </p:nvSpPr>
        <p:spPr>
          <a:xfrm>
            <a:off x="7877907" y="3070559"/>
            <a:ext cx="1039447" cy="621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Defenders</a:t>
            </a:r>
            <a:endParaRPr lang="en-GB" sz="1600" dirty="0"/>
          </a:p>
        </p:txBody>
      </p:sp>
    </p:spTree>
    <p:extLst>
      <p:ext uri="{BB962C8B-B14F-4D97-AF65-F5344CB8AC3E}">
        <p14:creationId xmlns:p14="http://schemas.microsoft.com/office/powerpoint/2010/main" val="3441907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Black-boxing</a:t>
            </a:r>
            <a:r>
              <a:rPr lang="en-US" b="1" dirty="0"/>
              <a:t> defense):</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a:p>
            <a:pPr marL="0" indent="0">
              <a:buNone/>
            </a:pPr>
            <a:r>
              <a:rPr lang="en-GB" dirty="0"/>
              <a:t>The only thing attackers can do is submit inputs to and get outputs from the model.</a:t>
            </a:r>
          </a:p>
        </p:txBody>
      </p:sp>
      <p:pic>
        <p:nvPicPr>
          <p:cNvPr id="5" name="Picture 4">
            <a:extLst>
              <a:ext uri="{FF2B5EF4-FFF2-40B4-BE49-F238E27FC236}">
                <a16:creationId xmlns:a16="http://schemas.microsoft.com/office/drawing/2014/main" id="{287D6C1E-9296-4A36-A078-B93A1F7D5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1992" y="1508369"/>
            <a:ext cx="4033688" cy="5203458"/>
          </a:xfrm>
          <a:prstGeom prst="rect">
            <a:avLst/>
          </a:prstGeom>
        </p:spPr>
      </p:pic>
      <p:sp>
        <p:nvSpPr>
          <p:cNvPr id="7" name="Rectangle 6">
            <a:extLst>
              <a:ext uri="{FF2B5EF4-FFF2-40B4-BE49-F238E27FC236}">
                <a16:creationId xmlns:a16="http://schemas.microsoft.com/office/drawing/2014/main" id="{B24C1AB3-F501-4B2C-A32F-AD9B47D759B1}"/>
              </a:ext>
            </a:extLst>
          </p:cNvPr>
          <p:cNvSpPr/>
          <p:nvPr/>
        </p:nvSpPr>
        <p:spPr>
          <a:xfrm>
            <a:off x="7877907" y="3787441"/>
            <a:ext cx="976923" cy="64531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Attackers</a:t>
            </a:r>
            <a:endParaRPr lang="en-GB" sz="1600" dirty="0"/>
          </a:p>
        </p:txBody>
      </p:sp>
      <p:sp>
        <p:nvSpPr>
          <p:cNvPr id="8" name="Rectangle 7">
            <a:extLst>
              <a:ext uri="{FF2B5EF4-FFF2-40B4-BE49-F238E27FC236}">
                <a16:creationId xmlns:a16="http://schemas.microsoft.com/office/drawing/2014/main" id="{D12099C9-8803-4D2B-9096-A9B979BB0474}"/>
              </a:ext>
            </a:extLst>
          </p:cNvPr>
          <p:cNvSpPr/>
          <p:nvPr/>
        </p:nvSpPr>
        <p:spPr>
          <a:xfrm>
            <a:off x="7877907" y="3070559"/>
            <a:ext cx="1039447" cy="621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Defenders</a:t>
            </a:r>
            <a:endParaRPr lang="en-GB" sz="1600" dirty="0"/>
          </a:p>
        </p:txBody>
      </p:sp>
    </p:spTree>
    <p:extLst>
      <p:ext uri="{BB962C8B-B14F-4D97-AF65-F5344CB8AC3E}">
        <p14:creationId xmlns:p14="http://schemas.microsoft.com/office/powerpoint/2010/main" val="17604455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surrogate</a:t>
                </a:r>
                <a:r>
                  <a:rPr lang="en-US" b="1" dirty="0"/>
                  <a:t> attack):</a:t>
                </a:r>
              </a:p>
              <a:p>
                <a:pPr marL="0" indent="0">
                  <a:buNone/>
                </a:pPr>
                <a:r>
                  <a:rPr lang="en-US" dirty="0"/>
                  <a:t>The </a:t>
                </a:r>
                <a:r>
                  <a:rPr lang="en-US" b="1" dirty="0">
                    <a:solidFill>
                      <a:srgbClr val="00B050"/>
                    </a:solidFill>
                  </a:rPr>
                  <a:t>surrogate</a:t>
                </a:r>
                <a:r>
                  <a:rPr lang="en-US" dirty="0"/>
                  <a:t> </a:t>
                </a:r>
                <a:r>
                  <a:rPr lang="en-US" b="1" dirty="0"/>
                  <a:t>attack</a:t>
                </a:r>
                <a:r>
                  <a:rPr lang="en-US" dirty="0"/>
                  <a:t> (from [Papernot2017]) is a </a:t>
                </a:r>
                <a:r>
                  <a:rPr lang="en-US" b="1" dirty="0">
                    <a:solidFill>
                      <a:srgbClr val="00B050"/>
                    </a:solidFill>
                  </a:rPr>
                  <a:t>black-box</a:t>
                </a:r>
                <a:r>
                  <a:rPr lang="en-US" dirty="0"/>
                  <a:t> attack.</a:t>
                </a:r>
              </a:p>
              <a:p>
                <a:pPr marL="0" indent="0">
                  <a:buNone/>
                </a:pPr>
                <a:r>
                  <a:rPr lang="en-US" dirty="0"/>
                  <a:t>Its objective is to recreate </a:t>
                </a:r>
                <a:r>
                  <a:rPr lang="en-US" b="1" dirty="0"/>
                  <a:t>a copy </a:t>
                </a:r>
                <a14:m>
                  <m:oMath xmlns:m="http://schemas.openxmlformats.org/officeDocument/2006/math">
                    <m:r>
                      <a:rPr lang="en-US" b="1" i="1" dirty="0" smtClean="0">
                        <a:latin typeface="Cambria Math" panose="02040503050406030204" pitchFamily="18" charset="0"/>
                      </a:rPr>
                      <m:t>𝒈</m:t>
                    </m:r>
                  </m:oMath>
                </a14:m>
                <a:r>
                  <a:rPr lang="en-US" b="1" dirty="0"/>
                  <a:t> </a:t>
                </a:r>
                <a:r>
                  <a:rPr lang="en-US" dirty="0"/>
                  <a:t>of the </a:t>
                </a:r>
                <a:r>
                  <a:rPr lang="en-US" b="1" dirty="0"/>
                  <a:t>model </a:t>
                </a:r>
                <a14:m>
                  <m:oMath xmlns:m="http://schemas.openxmlformats.org/officeDocument/2006/math">
                    <m:r>
                      <a:rPr lang="en-US" b="1" i="1" dirty="0" smtClean="0">
                        <a:latin typeface="Cambria Math" panose="02040503050406030204" pitchFamily="18" charset="0"/>
                      </a:rPr>
                      <m:t>𝒇</m:t>
                    </m:r>
                  </m:oMath>
                </a14:m>
                <a:r>
                  <a:rPr lang="en-US" b="1" dirty="0"/>
                  <a:t> being attacked</a:t>
                </a:r>
                <a:r>
                  <a:rPr lang="en-US" dirty="0"/>
                  <a:t>.</a:t>
                </a:r>
              </a:p>
              <a:p>
                <a:pPr marL="0" indent="0">
                  <a:buNone/>
                </a:pPr>
                <a:r>
                  <a:rPr lang="en-US" dirty="0"/>
                  <a:t>Then, produce attack samples using your </a:t>
                </a:r>
                <a:r>
                  <a:rPr lang="en-US" b="1" dirty="0">
                    <a:solidFill>
                      <a:srgbClr val="7030A0"/>
                    </a:solidFill>
                  </a:rPr>
                  <a:t>white-box</a:t>
                </a:r>
                <a:r>
                  <a:rPr lang="en-US" dirty="0"/>
                  <a:t> attacks we mentioned earlier on your recreated model </a:t>
                </a:r>
                <a14:m>
                  <m:oMath xmlns:m="http://schemas.openxmlformats.org/officeDocument/2006/math">
                    <m:r>
                      <a:rPr lang="en-US" i="1" dirty="0" smtClean="0">
                        <a:latin typeface="Cambria Math" panose="02040503050406030204" pitchFamily="18" charset="0"/>
                      </a:rPr>
                      <m:t>𝑔</m:t>
                    </m:r>
                  </m:oMath>
                </a14:m>
                <a:r>
                  <a:rPr lang="en-US" dirty="0"/>
                  <a:t>. </a:t>
                </a:r>
                <a:r>
                  <a:rPr lang="en-US" b="1" dirty="0"/>
                  <a:t>If they work on </a:t>
                </a:r>
                <a14:m>
                  <m:oMath xmlns:m="http://schemas.openxmlformats.org/officeDocument/2006/math">
                    <m:r>
                      <a:rPr lang="en-US" b="1" i="1" dirty="0" smtClean="0">
                        <a:latin typeface="Cambria Math" panose="02040503050406030204" pitchFamily="18" charset="0"/>
                      </a:rPr>
                      <m:t>𝒈</m:t>
                    </m:r>
                  </m:oMath>
                </a14:m>
                <a:r>
                  <a:rPr lang="en-US" b="1" dirty="0"/>
                  <a:t>, use them on the model </a:t>
                </a:r>
                <a14:m>
                  <m:oMath xmlns:m="http://schemas.openxmlformats.org/officeDocument/2006/math">
                    <m:r>
                      <a:rPr lang="en-US" b="1" i="1" dirty="0" smtClean="0">
                        <a:latin typeface="Cambria Math" panose="02040503050406030204" pitchFamily="18" charset="0"/>
                      </a:rPr>
                      <m:t>𝒇</m:t>
                    </m:r>
                  </m:oMath>
                </a14:m>
                <a:r>
                  <a:rPr lang="en-US" b="1" dirty="0"/>
                  <a:t>.</a:t>
                </a:r>
                <a:endParaRPr lang="en-GB" b="1" dirty="0"/>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19591678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surrogate</a:t>
                </a:r>
                <a:r>
                  <a:rPr lang="en-US" b="1" dirty="0"/>
                  <a:t> attack):</a:t>
                </a:r>
              </a:p>
              <a:p>
                <a:pPr marL="0" indent="0">
                  <a:buNone/>
                </a:pPr>
                <a:r>
                  <a:rPr lang="en-US" dirty="0"/>
                  <a:t>The </a:t>
                </a:r>
                <a:r>
                  <a:rPr lang="en-US" b="1" dirty="0">
                    <a:solidFill>
                      <a:srgbClr val="00B050"/>
                    </a:solidFill>
                  </a:rPr>
                  <a:t>surrogate</a:t>
                </a:r>
                <a:r>
                  <a:rPr lang="en-US" dirty="0"/>
                  <a:t> </a:t>
                </a:r>
                <a:r>
                  <a:rPr lang="en-US" b="1" dirty="0"/>
                  <a:t>attack</a:t>
                </a:r>
                <a:r>
                  <a:rPr lang="en-US" dirty="0"/>
                  <a:t> (from [Papernot2017]) is a </a:t>
                </a:r>
                <a:r>
                  <a:rPr lang="en-US" b="1" dirty="0">
                    <a:solidFill>
                      <a:srgbClr val="00B050"/>
                    </a:solidFill>
                  </a:rPr>
                  <a:t>black-box</a:t>
                </a:r>
                <a:r>
                  <a:rPr lang="en-US" dirty="0"/>
                  <a:t> attack.</a:t>
                </a:r>
              </a:p>
              <a:p>
                <a:pPr marL="0" indent="0">
                  <a:buNone/>
                </a:pPr>
                <a:r>
                  <a:rPr lang="en-US" dirty="0"/>
                  <a:t>Its objective is to recreate </a:t>
                </a:r>
                <a:r>
                  <a:rPr lang="en-US" b="1" dirty="0"/>
                  <a:t>a copy </a:t>
                </a:r>
                <a14:m>
                  <m:oMath xmlns:m="http://schemas.openxmlformats.org/officeDocument/2006/math">
                    <m:r>
                      <a:rPr lang="en-US" b="1" i="1" dirty="0" smtClean="0">
                        <a:latin typeface="Cambria Math" panose="02040503050406030204" pitchFamily="18" charset="0"/>
                      </a:rPr>
                      <m:t>𝒈</m:t>
                    </m:r>
                  </m:oMath>
                </a14:m>
                <a:r>
                  <a:rPr lang="en-US" b="1" dirty="0"/>
                  <a:t> </a:t>
                </a:r>
                <a:r>
                  <a:rPr lang="en-US" dirty="0"/>
                  <a:t>of the </a:t>
                </a:r>
                <a:r>
                  <a:rPr lang="en-US" b="1" dirty="0"/>
                  <a:t>model </a:t>
                </a:r>
                <a14:m>
                  <m:oMath xmlns:m="http://schemas.openxmlformats.org/officeDocument/2006/math">
                    <m:r>
                      <a:rPr lang="en-US" b="1" i="1" dirty="0" smtClean="0">
                        <a:latin typeface="Cambria Math" panose="02040503050406030204" pitchFamily="18" charset="0"/>
                      </a:rPr>
                      <m:t>𝒇</m:t>
                    </m:r>
                  </m:oMath>
                </a14:m>
                <a:r>
                  <a:rPr lang="en-US" b="1" dirty="0"/>
                  <a:t> being attacked</a:t>
                </a:r>
                <a:r>
                  <a:rPr lang="en-US" dirty="0"/>
                  <a:t>.</a:t>
                </a:r>
              </a:p>
              <a:p>
                <a:pPr marL="0" indent="0">
                  <a:buNone/>
                </a:pPr>
                <a:r>
                  <a:rPr lang="en-US" dirty="0"/>
                  <a:t>Then, produce attack samples using your </a:t>
                </a:r>
                <a:r>
                  <a:rPr lang="en-US" b="1" dirty="0">
                    <a:solidFill>
                      <a:srgbClr val="7030A0"/>
                    </a:solidFill>
                  </a:rPr>
                  <a:t>white-box</a:t>
                </a:r>
                <a:r>
                  <a:rPr lang="en-US" dirty="0"/>
                  <a:t> attacks we mentioned earlier on your recreated model </a:t>
                </a:r>
                <a14:m>
                  <m:oMath xmlns:m="http://schemas.openxmlformats.org/officeDocument/2006/math">
                    <m:r>
                      <a:rPr lang="en-US" i="1" dirty="0" smtClean="0">
                        <a:latin typeface="Cambria Math" panose="02040503050406030204" pitchFamily="18" charset="0"/>
                      </a:rPr>
                      <m:t>𝑔</m:t>
                    </m:r>
                  </m:oMath>
                </a14:m>
                <a:r>
                  <a:rPr lang="en-US" dirty="0"/>
                  <a:t>. </a:t>
                </a:r>
                <a:r>
                  <a:rPr lang="en-US" b="1" dirty="0"/>
                  <a:t>If they work on </a:t>
                </a:r>
                <a14:m>
                  <m:oMath xmlns:m="http://schemas.openxmlformats.org/officeDocument/2006/math">
                    <m:r>
                      <a:rPr lang="en-US" b="1" i="1" dirty="0" smtClean="0">
                        <a:latin typeface="Cambria Math" panose="02040503050406030204" pitchFamily="18" charset="0"/>
                      </a:rPr>
                      <m:t>𝒈</m:t>
                    </m:r>
                  </m:oMath>
                </a14:m>
                <a:r>
                  <a:rPr lang="en-US" b="1" dirty="0"/>
                  <a:t>, use them on the model </a:t>
                </a:r>
                <a14:m>
                  <m:oMath xmlns:m="http://schemas.openxmlformats.org/officeDocument/2006/math">
                    <m:r>
                      <a:rPr lang="en-US" b="1" i="1" dirty="0" smtClean="0">
                        <a:latin typeface="Cambria Math" panose="02040503050406030204" pitchFamily="18" charset="0"/>
                      </a:rPr>
                      <m:t>𝒇</m:t>
                    </m:r>
                  </m:oMath>
                </a14:m>
                <a:r>
                  <a:rPr lang="en-US" b="1" dirty="0"/>
                  <a:t>.</a:t>
                </a:r>
                <a:endParaRPr lang="en-GB" b="1" dirty="0"/>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E60D9B0-FE3F-492B-9D02-0B7CBEA77660}"/>
                  </a:ext>
                </a:extLst>
              </p:cNvPr>
              <p:cNvSpPr>
                <a:spLocks noGrp="1"/>
              </p:cNvSpPr>
              <p:nvPr>
                <p:ph sz="half" idx="2"/>
              </p:nvPr>
            </p:nvSpPr>
            <p:spPr>
              <a:xfrm>
                <a:off x="6172200" y="1825625"/>
                <a:ext cx="5840046" cy="5032374"/>
              </a:xfrm>
            </p:spPr>
            <p:txBody>
              <a:bodyPr>
                <a:normAutofit/>
              </a:bodyPr>
              <a:lstStyle/>
              <a:p>
                <a:pPr marL="0" indent="0">
                  <a:buNone/>
                </a:pPr>
                <a:r>
                  <a:rPr lang="en-US" b="1" dirty="0"/>
                  <a:t>Step 1: </a:t>
                </a:r>
                <a:r>
                  <a:rPr lang="en-US" dirty="0"/>
                  <a:t>training a </a:t>
                </a:r>
                <a:r>
                  <a:rPr lang="en-US" b="1" dirty="0">
                    <a:solidFill>
                      <a:srgbClr val="7030A0"/>
                    </a:solidFill>
                  </a:rPr>
                  <a:t>surrogate model </a:t>
                </a:r>
                <a14:m>
                  <m:oMath xmlns:m="http://schemas.openxmlformats.org/officeDocument/2006/math">
                    <m:r>
                      <a:rPr lang="en-US" b="1" i="1" dirty="0" smtClean="0">
                        <a:solidFill>
                          <a:srgbClr val="7030A0"/>
                        </a:solidFill>
                        <a:latin typeface="Cambria Math" panose="02040503050406030204" pitchFamily="18" charset="0"/>
                      </a:rPr>
                      <m:t>𝒈</m:t>
                    </m:r>
                  </m:oMath>
                </a14:m>
                <a:endParaRPr lang="en-US" b="1" dirty="0">
                  <a:solidFill>
                    <a:srgbClr val="7030A0"/>
                  </a:solidFill>
                </a:endParaRPr>
              </a:p>
              <a:p>
                <a:r>
                  <a:rPr lang="en-US" dirty="0"/>
                  <a:t>Use a typical dataset, but do not use the ground truth labels. Instead use the labels produced by the predictions of model </a:t>
                </a:r>
                <a14:m>
                  <m:oMath xmlns:m="http://schemas.openxmlformats.org/officeDocument/2006/math">
                    <m:r>
                      <a:rPr lang="en-US" i="1" dirty="0" smtClean="0">
                        <a:latin typeface="Cambria Math" panose="02040503050406030204" pitchFamily="18" charset="0"/>
                      </a:rPr>
                      <m:t>𝑓</m:t>
                    </m:r>
                  </m:oMath>
                </a14:m>
                <a:r>
                  <a:rPr lang="en-US" dirty="0"/>
                  <a:t>.</a:t>
                </a:r>
              </a:p>
              <a:p>
                <a:r>
                  <a:rPr lang="en-US" dirty="0"/>
                  <a:t>Train the </a:t>
                </a:r>
                <a:r>
                  <a:rPr lang="en-US" b="1" dirty="0">
                    <a:solidFill>
                      <a:srgbClr val="7030A0"/>
                    </a:solidFill>
                  </a:rPr>
                  <a:t>surrogate model </a:t>
                </a:r>
                <a14:m>
                  <m:oMath xmlns:m="http://schemas.openxmlformats.org/officeDocument/2006/math">
                    <m:r>
                      <a:rPr lang="en-US" b="1" i="1" dirty="0">
                        <a:solidFill>
                          <a:srgbClr val="7030A0"/>
                        </a:solidFill>
                        <a:latin typeface="Cambria Math" panose="02040503050406030204" pitchFamily="18" charset="0"/>
                      </a:rPr>
                      <m:t>𝒈</m:t>
                    </m:r>
                  </m:oMath>
                </a14:m>
                <a:r>
                  <a:rPr lang="en-US" dirty="0"/>
                  <a:t> to match the predictions of the original model </a:t>
                </a:r>
                <a14:m>
                  <m:oMath xmlns:m="http://schemas.openxmlformats.org/officeDocument/2006/math">
                    <m:r>
                      <a:rPr lang="en-US" i="1" dirty="0" smtClean="0">
                        <a:latin typeface="Cambria Math" panose="02040503050406030204" pitchFamily="18" charset="0"/>
                      </a:rPr>
                      <m:t>𝑓</m:t>
                    </m:r>
                  </m:oMath>
                </a14:m>
                <a:r>
                  <a:rPr lang="en-US" dirty="0"/>
                  <a:t>.</a:t>
                </a:r>
              </a:p>
              <a:p>
                <a:r>
                  <a:rPr lang="en-US" dirty="0"/>
                  <a:t>A good loss function would be: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𝑐</m:t>
                          </m:r>
                        </m:sub>
                        <m:sup/>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f</m:t>
                                  </m:r>
                                </m:e>
                                <m:sub>
                                  <m:r>
                                    <m:rPr>
                                      <m:sty m:val="p"/>
                                    </m:rPr>
                                    <a:rPr lang="en-US" b="0" i="0" smtClean="0">
                                      <a:latin typeface="Cambria Math" panose="02040503050406030204" pitchFamily="18" charset="0"/>
                                    </a:rPr>
                                    <m:t>c</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func>
                        </m:e>
                      </m:nary>
                    </m:oMath>
                  </m:oMathPara>
                </a14:m>
                <a:endParaRPr lang="en-US" b="0"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E60D9B0-FE3F-492B-9D02-0B7CBEA77660}"/>
                  </a:ext>
                </a:extLst>
              </p:cNvPr>
              <p:cNvSpPr>
                <a:spLocks noGrp="1" noRot="1" noChangeAspect="1" noMove="1" noResize="1" noEditPoints="1" noAdjustHandles="1" noChangeArrowheads="1" noChangeShapeType="1" noTextEdit="1"/>
              </p:cNvSpPr>
              <p:nvPr>
                <p:ph sz="half" idx="2"/>
              </p:nvPr>
            </p:nvSpPr>
            <p:spPr>
              <a:xfrm>
                <a:off x="6172200" y="1825625"/>
                <a:ext cx="5840046" cy="5032374"/>
              </a:xfrm>
              <a:blipFill>
                <a:blip r:embed="rId3"/>
                <a:stretch>
                  <a:fillRect l="-2192" t="-1937" r="-731"/>
                </a:stretch>
              </a:blipFill>
            </p:spPr>
            <p:txBody>
              <a:bodyPr/>
              <a:lstStyle/>
              <a:p>
                <a:r>
                  <a:rPr lang="en-GB">
                    <a:noFill/>
                  </a:rPr>
                  <a:t> </a:t>
                </a:r>
              </a:p>
            </p:txBody>
          </p:sp>
        </mc:Fallback>
      </mc:AlternateContent>
    </p:spTree>
    <p:extLst>
      <p:ext uri="{BB962C8B-B14F-4D97-AF65-F5344CB8AC3E}">
        <p14:creationId xmlns:p14="http://schemas.microsoft.com/office/powerpoint/2010/main" val="3686611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surrogate</a:t>
                </a:r>
                <a:r>
                  <a:rPr lang="en-US" b="1" dirty="0"/>
                  <a:t> attack):</a:t>
                </a:r>
              </a:p>
              <a:p>
                <a:pPr marL="0" indent="0">
                  <a:buNone/>
                </a:pPr>
                <a:r>
                  <a:rPr lang="en-US" dirty="0"/>
                  <a:t>The </a:t>
                </a:r>
                <a:r>
                  <a:rPr lang="en-US" b="1" dirty="0">
                    <a:solidFill>
                      <a:srgbClr val="00B050"/>
                    </a:solidFill>
                  </a:rPr>
                  <a:t>surrogate</a:t>
                </a:r>
                <a:r>
                  <a:rPr lang="en-US" dirty="0"/>
                  <a:t> </a:t>
                </a:r>
                <a:r>
                  <a:rPr lang="en-US" b="1" dirty="0"/>
                  <a:t>attack</a:t>
                </a:r>
                <a:r>
                  <a:rPr lang="en-US" dirty="0"/>
                  <a:t> (from [Papernot2017]) is a </a:t>
                </a:r>
                <a:r>
                  <a:rPr lang="en-US" b="1" dirty="0">
                    <a:solidFill>
                      <a:srgbClr val="00B050"/>
                    </a:solidFill>
                  </a:rPr>
                  <a:t>black-box</a:t>
                </a:r>
                <a:r>
                  <a:rPr lang="en-US" dirty="0"/>
                  <a:t> attack.</a:t>
                </a:r>
              </a:p>
              <a:p>
                <a:pPr marL="0" indent="0">
                  <a:buNone/>
                </a:pPr>
                <a:r>
                  <a:rPr lang="en-US" dirty="0"/>
                  <a:t>Its objective is to recreate </a:t>
                </a:r>
                <a:r>
                  <a:rPr lang="en-US" b="1" dirty="0"/>
                  <a:t>a copy </a:t>
                </a:r>
                <a14:m>
                  <m:oMath xmlns:m="http://schemas.openxmlformats.org/officeDocument/2006/math">
                    <m:r>
                      <a:rPr lang="en-US" b="1" i="1" dirty="0" smtClean="0">
                        <a:latin typeface="Cambria Math" panose="02040503050406030204" pitchFamily="18" charset="0"/>
                      </a:rPr>
                      <m:t>𝒈</m:t>
                    </m:r>
                  </m:oMath>
                </a14:m>
                <a:r>
                  <a:rPr lang="en-US" b="1" dirty="0"/>
                  <a:t> </a:t>
                </a:r>
                <a:r>
                  <a:rPr lang="en-US" dirty="0"/>
                  <a:t>of the </a:t>
                </a:r>
                <a:r>
                  <a:rPr lang="en-US" b="1" dirty="0"/>
                  <a:t>model </a:t>
                </a:r>
                <a14:m>
                  <m:oMath xmlns:m="http://schemas.openxmlformats.org/officeDocument/2006/math">
                    <m:r>
                      <a:rPr lang="en-US" b="1" i="1" dirty="0" smtClean="0">
                        <a:latin typeface="Cambria Math" panose="02040503050406030204" pitchFamily="18" charset="0"/>
                      </a:rPr>
                      <m:t>𝒇</m:t>
                    </m:r>
                  </m:oMath>
                </a14:m>
                <a:r>
                  <a:rPr lang="en-US" b="1" dirty="0"/>
                  <a:t> being attacked</a:t>
                </a:r>
                <a:r>
                  <a:rPr lang="en-US" dirty="0"/>
                  <a:t>.</a:t>
                </a:r>
              </a:p>
              <a:p>
                <a:pPr marL="0" indent="0">
                  <a:buNone/>
                </a:pPr>
                <a:r>
                  <a:rPr lang="en-US" dirty="0"/>
                  <a:t>Then, produce attack samples using your </a:t>
                </a:r>
                <a:r>
                  <a:rPr lang="en-US" b="1" dirty="0">
                    <a:solidFill>
                      <a:srgbClr val="7030A0"/>
                    </a:solidFill>
                  </a:rPr>
                  <a:t>white-box</a:t>
                </a:r>
                <a:r>
                  <a:rPr lang="en-US" dirty="0"/>
                  <a:t> attacks we mentioned earlier on your recreated model </a:t>
                </a:r>
                <a14:m>
                  <m:oMath xmlns:m="http://schemas.openxmlformats.org/officeDocument/2006/math">
                    <m:r>
                      <a:rPr lang="en-US" i="1" dirty="0" smtClean="0">
                        <a:latin typeface="Cambria Math" panose="02040503050406030204" pitchFamily="18" charset="0"/>
                      </a:rPr>
                      <m:t>𝑔</m:t>
                    </m:r>
                  </m:oMath>
                </a14:m>
                <a:r>
                  <a:rPr lang="en-US" dirty="0"/>
                  <a:t>. </a:t>
                </a:r>
                <a:r>
                  <a:rPr lang="en-US" b="1" dirty="0"/>
                  <a:t>If they work on </a:t>
                </a:r>
                <a14:m>
                  <m:oMath xmlns:m="http://schemas.openxmlformats.org/officeDocument/2006/math">
                    <m:r>
                      <a:rPr lang="en-US" b="1" i="1" dirty="0" smtClean="0">
                        <a:latin typeface="Cambria Math" panose="02040503050406030204" pitchFamily="18" charset="0"/>
                      </a:rPr>
                      <m:t>𝒈</m:t>
                    </m:r>
                  </m:oMath>
                </a14:m>
                <a:r>
                  <a:rPr lang="en-US" b="1" dirty="0"/>
                  <a:t>, use them on the model </a:t>
                </a:r>
                <a14:m>
                  <m:oMath xmlns:m="http://schemas.openxmlformats.org/officeDocument/2006/math">
                    <m:r>
                      <a:rPr lang="en-US" b="1" i="1" dirty="0" smtClean="0">
                        <a:latin typeface="Cambria Math" panose="02040503050406030204" pitchFamily="18" charset="0"/>
                      </a:rPr>
                      <m:t>𝒇</m:t>
                    </m:r>
                  </m:oMath>
                </a14:m>
                <a:r>
                  <a:rPr lang="en-US" b="1" dirty="0"/>
                  <a:t>.</a:t>
                </a:r>
                <a:endParaRPr lang="en-GB" b="1" dirty="0"/>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E60D9B0-FE3F-492B-9D02-0B7CBEA77660}"/>
                  </a:ext>
                </a:extLst>
              </p:cNvPr>
              <p:cNvSpPr>
                <a:spLocks noGrp="1"/>
              </p:cNvSpPr>
              <p:nvPr>
                <p:ph sz="half" idx="2"/>
              </p:nvPr>
            </p:nvSpPr>
            <p:spPr>
              <a:xfrm>
                <a:off x="6172200" y="1825624"/>
                <a:ext cx="5840046" cy="5032375"/>
              </a:xfrm>
            </p:spPr>
            <p:txBody>
              <a:bodyPr>
                <a:normAutofit/>
              </a:bodyPr>
              <a:lstStyle/>
              <a:p>
                <a:pPr marL="0" indent="0">
                  <a:buNone/>
                </a:pPr>
                <a:r>
                  <a:rPr lang="en-US" b="1" dirty="0"/>
                  <a:t>Step 2:</a:t>
                </a:r>
                <a:r>
                  <a:rPr lang="en-US" dirty="0"/>
                  <a:t> use </a:t>
                </a:r>
                <a:r>
                  <a:rPr lang="en-US" b="1" dirty="0">
                    <a:solidFill>
                      <a:srgbClr val="7030A0"/>
                    </a:solidFill>
                  </a:rPr>
                  <a:t>white-box</a:t>
                </a:r>
                <a:r>
                  <a:rPr lang="en-US" dirty="0"/>
                  <a:t> attacks on your </a:t>
                </a:r>
                <a:r>
                  <a:rPr lang="en-US" b="1" dirty="0">
                    <a:solidFill>
                      <a:srgbClr val="7030A0"/>
                    </a:solidFill>
                  </a:rPr>
                  <a:t>surrogate model </a:t>
                </a:r>
                <a14:m>
                  <m:oMath xmlns:m="http://schemas.openxmlformats.org/officeDocument/2006/math">
                    <m:r>
                      <a:rPr lang="en-US" b="1" i="1" dirty="0" smtClean="0">
                        <a:solidFill>
                          <a:srgbClr val="7030A0"/>
                        </a:solidFill>
                        <a:latin typeface="Cambria Math" panose="02040503050406030204" pitchFamily="18" charset="0"/>
                      </a:rPr>
                      <m:t>𝒈</m:t>
                    </m:r>
                  </m:oMath>
                </a14:m>
                <a:r>
                  <a:rPr lang="en-US" dirty="0"/>
                  <a:t>.</a:t>
                </a:r>
              </a:p>
              <a:p>
                <a:r>
                  <a:rPr lang="en-US" b="0" dirty="0"/>
                  <a:t>For instance, attack your </a:t>
                </a:r>
                <a:r>
                  <a:rPr lang="en-US" b="1" dirty="0">
                    <a:solidFill>
                      <a:srgbClr val="7030A0"/>
                    </a:solidFill>
                  </a:rPr>
                  <a:t>surrogate model </a:t>
                </a:r>
                <a14:m>
                  <m:oMath xmlns:m="http://schemas.openxmlformats.org/officeDocument/2006/math">
                    <m:r>
                      <a:rPr lang="en-US" b="1" i="1" dirty="0" smtClean="0">
                        <a:solidFill>
                          <a:srgbClr val="7030A0"/>
                        </a:solidFill>
                        <a:latin typeface="Cambria Math" panose="02040503050406030204" pitchFamily="18" charset="0"/>
                      </a:rPr>
                      <m:t>𝒈</m:t>
                    </m:r>
                  </m:oMath>
                </a14:m>
                <a:r>
                  <a:rPr lang="en-US" b="1" dirty="0">
                    <a:solidFill>
                      <a:srgbClr val="7030A0"/>
                    </a:solidFill>
                  </a:rPr>
                  <a:t> </a:t>
                </a:r>
                <a:r>
                  <a:rPr lang="en-US" b="0" dirty="0"/>
                  <a:t>with FGSM.</a:t>
                </a:r>
                <a:br>
                  <a:rPr lang="en-US" b="0" dirty="0"/>
                </a:br>
                <a:r>
                  <a:rPr lang="en-US" dirty="0"/>
                  <a:t>If the attack sample </a:t>
                </a:r>
                <a14:m>
                  <m:oMath xmlns:m="http://schemas.openxmlformats.org/officeDocument/2006/math">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oMath>
                </a14:m>
                <a:r>
                  <a:rPr lang="en-US" dirty="0"/>
                  <a:t> manages to fool the </a:t>
                </a:r>
                <a:r>
                  <a:rPr lang="en-US" b="1" dirty="0">
                    <a:solidFill>
                      <a:srgbClr val="7030A0"/>
                    </a:solidFill>
                  </a:rPr>
                  <a:t>surrogate model </a:t>
                </a:r>
                <a14:m>
                  <m:oMath xmlns:m="http://schemas.openxmlformats.org/officeDocument/2006/math">
                    <m:r>
                      <a:rPr lang="en-US" b="1" i="1" dirty="0">
                        <a:solidFill>
                          <a:srgbClr val="7030A0"/>
                        </a:solidFill>
                        <a:latin typeface="Cambria Math" panose="02040503050406030204" pitchFamily="18" charset="0"/>
                      </a:rPr>
                      <m:t>𝒈</m:t>
                    </m:r>
                  </m:oMath>
                </a14:m>
                <a:r>
                  <a:rPr lang="en-US" dirty="0"/>
                  <a:t>, then odds are it will probably work on the original model </a:t>
                </a:r>
                <a14:m>
                  <m:oMath xmlns:m="http://schemas.openxmlformats.org/officeDocument/2006/math">
                    <m:r>
                      <a:rPr lang="en-US" i="1" dirty="0" smtClean="0">
                        <a:latin typeface="Cambria Math" panose="02040503050406030204" pitchFamily="18" charset="0"/>
                      </a:rPr>
                      <m:t>𝑓</m:t>
                    </m:r>
                  </m:oMath>
                </a14:m>
                <a:r>
                  <a:rPr lang="en-US" dirty="0"/>
                  <a:t> as well.</a:t>
                </a:r>
              </a:p>
              <a:p>
                <a:r>
                  <a:rPr lang="en-US" b="0" dirty="0"/>
                  <a:t>Ultimately, this depends on how close you managed to make your </a:t>
                </a:r>
                <a:r>
                  <a:rPr lang="en-US" b="1" dirty="0">
                    <a:solidFill>
                      <a:srgbClr val="7030A0"/>
                    </a:solidFill>
                  </a:rPr>
                  <a:t>surrogate model </a:t>
                </a:r>
                <a14:m>
                  <m:oMath xmlns:m="http://schemas.openxmlformats.org/officeDocument/2006/math">
                    <m:r>
                      <a:rPr lang="en-US" b="1" i="1" dirty="0">
                        <a:solidFill>
                          <a:srgbClr val="7030A0"/>
                        </a:solidFill>
                        <a:latin typeface="Cambria Math" panose="02040503050406030204" pitchFamily="18" charset="0"/>
                      </a:rPr>
                      <m:t>𝒈</m:t>
                    </m:r>
                  </m:oMath>
                </a14:m>
                <a:r>
                  <a:rPr lang="en-US" b="0" dirty="0"/>
                  <a:t> similar to the original model </a:t>
                </a:r>
                <a14:m>
                  <m:oMath xmlns:m="http://schemas.openxmlformats.org/officeDocument/2006/math">
                    <m:r>
                      <a:rPr lang="en-US" b="0" i="1" dirty="0" smtClean="0">
                        <a:latin typeface="Cambria Math" panose="02040503050406030204" pitchFamily="18" charset="0"/>
                      </a:rPr>
                      <m:t>𝑓</m:t>
                    </m:r>
                  </m:oMath>
                </a14:m>
                <a:r>
                  <a:rPr lang="en-US" b="0" dirty="0"/>
                  <a:t>.</a:t>
                </a:r>
              </a:p>
            </p:txBody>
          </p:sp>
        </mc:Choice>
        <mc:Fallback xmlns="">
          <p:sp>
            <p:nvSpPr>
              <p:cNvPr id="4" name="Content Placeholder 3">
                <a:extLst>
                  <a:ext uri="{FF2B5EF4-FFF2-40B4-BE49-F238E27FC236}">
                    <a16:creationId xmlns:a16="http://schemas.microsoft.com/office/drawing/2014/main" id="{1E60D9B0-FE3F-492B-9D02-0B7CBEA77660}"/>
                  </a:ext>
                </a:extLst>
              </p:cNvPr>
              <p:cNvSpPr>
                <a:spLocks noGrp="1" noRot="1" noChangeAspect="1" noMove="1" noResize="1" noEditPoints="1" noAdjustHandles="1" noChangeArrowheads="1" noChangeShapeType="1" noTextEdit="1"/>
              </p:cNvSpPr>
              <p:nvPr>
                <p:ph sz="half" idx="2"/>
              </p:nvPr>
            </p:nvSpPr>
            <p:spPr>
              <a:xfrm>
                <a:off x="6172200" y="1825624"/>
                <a:ext cx="5840046" cy="5032375"/>
              </a:xfrm>
              <a:blipFill>
                <a:blip r:embed="rId3"/>
                <a:stretch>
                  <a:fillRect l="-2192" t="-1937" r="-1148" b="-1816"/>
                </a:stretch>
              </a:blipFill>
            </p:spPr>
            <p:txBody>
              <a:bodyPr/>
              <a:lstStyle/>
              <a:p>
                <a:r>
                  <a:rPr lang="en-GB">
                    <a:noFill/>
                  </a:rPr>
                  <a:t> </a:t>
                </a:r>
              </a:p>
            </p:txBody>
          </p:sp>
        </mc:Fallback>
      </mc:AlternateContent>
    </p:spTree>
    <p:extLst>
      <p:ext uri="{BB962C8B-B14F-4D97-AF65-F5344CB8AC3E}">
        <p14:creationId xmlns:p14="http://schemas.microsoft.com/office/powerpoint/2010/main" val="16833775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solidFill>
                      <a:schemeClr val="accent3"/>
                    </a:solidFill>
                  </a:rPr>
                  <a:t>Definition (the surrogate attack):</a:t>
                </a:r>
              </a:p>
              <a:p>
                <a:pPr marL="0" indent="0">
                  <a:buNone/>
                </a:pPr>
                <a:r>
                  <a:rPr lang="en-US" dirty="0">
                    <a:solidFill>
                      <a:schemeClr val="accent3"/>
                    </a:solidFill>
                  </a:rPr>
                  <a:t>The </a:t>
                </a:r>
                <a:r>
                  <a:rPr lang="en-US" b="1" dirty="0">
                    <a:solidFill>
                      <a:schemeClr val="accent3"/>
                    </a:solidFill>
                  </a:rPr>
                  <a:t>surrogate</a:t>
                </a:r>
                <a:r>
                  <a:rPr lang="en-US" dirty="0">
                    <a:solidFill>
                      <a:schemeClr val="accent3"/>
                    </a:solidFill>
                  </a:rPr>
                  <a:t> </a:t>
                </a:r>
                <a:r>
                  <a:rPr lang="en-US" b="1" dirty="0">
                    <a:solidFill>
                      <a:schemeClr val="accent3"/>
                    </a:solidFill>
                  </a:rPr>
                  <a:t>attack</a:t>
                </a:r>
                <a:r>
                  <a:rPr lang="en-US" dirty="0">
                    <a:solidFill>
                      <a:schemeClr val="accent3"/>
                    </a:solidFill>
                  </a:rPr>
                  <a:t> (from [Papernot2017]) is a </a:t>
                </a:r>
                <a:r>
                  <a:rPr lang="en-US" b="1" dirty="0">
                    <a:solidFill>
                      <a:schemeClr val="accent3"/>
                    </a:solidFill>
                  </a:rPr>
                  <a:t>black-box</a:t>
                </a:r>
                <a:r>
                  <a:rPr lang="en-US" dirty="0">
                    <a:solidFill>
                      <a:schemeClr val="accent3"/>
                    </a:solidFill>
                  </a:rPr>
                  <a:t> attack.</a:t>
                </a:r>
              </a:p>
              <a:p>
                <a:pPr marL="0" indent="0">
                  <a:buNone/>
                </a:pPr>
                <a:r>
                  <a:rPr lang="en-US" dirty="0">
                    <a:solidFill>
                      <a:schemeClr val="accent3"/>
                    </a:solidFill>
                  </a:rPr>
                  <a:t>Its objective is to recreate </a:t>
                </a:r>
                <a:r>
                  <a:rPr lang="en-US" b="1" dirty="0">
                    <a:solidFill>
                      <a:schemeClr val="accent3"/>
                    </a:solidFill>
                  </a:rPr>
                  <a:t>a copy </a:t>
                </a:r>
                <a14:m>
                  <m:oMath xmlns:m="http://schemas.openxmlformats.org/officeDocument/2006/math">
                    <m:r>
                      <a:rPr lang="en-US" b="1" i="1" dirty="0" smtClean="0">
                        <a:solidFill>
                          <a:schemeClr val="accent3"/>
                        </a:solidFill>
                        <a:latin typeface="Cambria Math" panose="02040503050406030204" pitchFamily="18" charset="0"/>
                      </a:rPr>
                      <m:t>𝒈</m:t>
                    </m:r>
                  </m:oMath>
                </a14:m>
                <a:r>
                  <a:rPr lang="en-US" b="1" dirty="0">
                    <a:solidFill>
                      <a:schemeClr val="accent3"/>
                    </a:solidFill>
                  </a:rPr>
                  <a:t> </a:t>
                </a:r>
                <a:r>
                  <a:rPr lang="en-US" dirty="0">
                    <a:solidFill>
                      <a:schemeClr val="accent3"/>
                    </a:solidFill>
                  </a:rPr>
                  <a:t>of the </a:t>
                </a:r>
                <a:r>
                  <a:rPr lang="en-US" b="1" dirty="0">
                    <a:solidFill>
                      <a:schemeClr val="accent3"/>
                    </a:solidFill>
                  </a:rPr>
                  <a:t>model </a:t>
                </a:r>
                <a14:m>
                  <m:oMath xmlns:m="http://schemas.openxmlformats.org/officeDocument/2006/math">
                    <m:r>
                      <a:rPr lang="en-US" b="1" i="1" dirty="0" smtClean="0">
                        <a:solidFill>
                          <a:schemeClr val="accent3"/>
                        </a:solidFill>
                        <a:latin typeface="Cambria Math" panose="02040503050406030204" pitchFamily="18" charset="0"/>
                      </a:rPr>
                      <m:t>𝒇</m:t>
                    </m:r>
                  </m:oMath>
                </a14:m>
                <a:r>
                  <a:rPr lang="en-US" b="1" dirty="0">
                    <a:solidFill>
                      <a:schemeClr val="accent3"/>
                    </a:solidFill>
                  </a:rPr>
                  <a:t> being attacked</a:t>
                </a:r>
                <a:r>
                  <a:rPr lang="en-US" dirty="0">
                    <a:solidFill>
                      <a:schemeClr val="accent3"/>
                    </a:solidFill>
                  </a:rPr>
                  <a:t>.</a:t>
                </a:r>
              </a:p>
              <a:p>
                <a:pPr marL="0" indent="0">
                  <a:buNone/>
                </a:pPr>
                <a:r>
                  <a:rPr lang="en-US" dirty="0">
                    <a:solidFill>
                      <a:schemeClr val="accent3"/>
                    </a:solidFill>
                  </a:rPr>
                  <a:t>Then, produce attack samples using your </a:t>
                </a:r>
                <a:r>
                  <a:rPr lang="en-US" b="1" dirty="0">
                    <a:solidFill>
                      <a:schemeClr val="accent3"/>
                    </a:solidFill>
                  </a:rPr>
                  <a:t>white-box</a:t>
                </a:r>
                <a:r>
                  <a:rPr lang="en-US" dirty="0">
                    <a:solidFill>
                      <a:schemeClr val="accent3"/>
                    </a:solidFill>
                  </a:rPr>
                  <a:t> attacks we mentioned earlier on your recreated model </a:t>
                </a:r>
                <a14:m>
                  <m:oMath xmlns:m="http://schemas.openxmlformats.org/officeDocument/2006/math">
                    <m:r>
                      <a:rPr lang="en-US" i="1" dirty="0" smtClean="0">
                        <a:solidFill>
                          <a:schemeClr val="accent3"/>
                        </a:solidFill>
                        <a:latin typeface="Cambria Math" panose="02040503050406030204" pitchFamily="18" charset="0"/>
                      </a:rPr>
                      <m:t>𝑔</m:t>
                    </m:r>
                  </m:oMath>
                </a14:m>
                <a:r>
                  <a:rPr lang="en-US" dirty="0">
                    <a:solidFill>
                      <a:schemeClr val="accent3"/>
                    </a:solidFill>
                  </a:rPr>
                  <a:t>. If they work on </a:t>
                </a:r>
                <a14:m>
                  <m:oMath xmlns:m="http://schemas.openxmlformats.org/officeDocument/2006/math">
                    <m:r>
                      <a:rPr lang="en-US" i="1" dirty="0" smtClean="0">
                        <a:solidFill>
                          <a:schemeClr val="accent3"/>
                        </a:solidFill>
                        <a:latin typeface="Cambria Math" panose="02040503050406030204" pitchFamily="18" charset="0"/>
                      </a:rPr>
                      <m:t>𝑔</m:t>
                    </m:r>
                  </m:oMath>
                </a14:m>
                <a:r>
                  <a:rPr lang="en-US" dirty="0">
                    <a:solidFill>
                      <a:schemeClr val="accent3"/>
                    </a:solidFill>
                  </a:rPr>
                  <a:t>, use them on the model </a:t>
                </a:r>
                <a14:m>
                  <m:oMath xmlns:m="http://schemas.openxmlformats.org/officeDocument/2006/math">
                    <m:r>
                      <a:rPr lang="en-US" i="1" dirty="0" smtClean="0">
                        <a:solidFill>
                          <a:schemeClr val="accent3"/>
                        </a:solidFill>
                        <a:latin typeface="Cambria Math" panose="02040503050406030204" pitchFamily="18" charset="0"/>
                      </a:rPr>
                      <m:t>𝑓</m:t>
                    </m:r>
                  </m:oMath>
                </a14:m>
                <a:r>
                  <a:rPr lang="en-US" dirty="0">
                    <a:solidFill>
                      <a:schemeClr val="accent3"/>
                    </a:solidFill>
                  </a:rPr>
                  <a:t>.</a:t>
                </a:r>
                <a:endParaRPr lang="en-GB" dirty="0">
                  <a:solidFill>
                    <a:schemeClr val="accent3"/>
                  </a:solidFill>
                </a:endParaRPr>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E60D9B0-FE3F-492B-9D02-0B7CBEA77660}"/>
                  </a:ext>
                </a:extLst>
              </p:cNvPr>
              <p:cNvSpPr>
                <a:spLocks noGrp="1"/>
              </p:cNvSpPr>
              <p:nvPr>
                <p:ph sz="half" idx="2"/>
              </p:nvPr>
            </p:nvSpPr>
            <p:spPr>
              <a:xfrm>
                <a:off x="6172200" y="1825624"/>
                <a:ext cx="5840046" cy="5032375"/>
              </a:xfrm>
            </p:spPr>
            <p:txBody>
              <a:bodyPr>
                <a:normAutofit/>
              </a:bodyPr>
              <a:lstStyle/>
              <a:p>
                <a:pPr marL="0" indent="0">
                  <a:buNone/>
                </a:pPr>
                <a:r>
                  <a:rPr lang="en-US" b="1" dirty="0">
                    <a:solidFill>
                      <a:schemeClr val="accent3"/>
                    </a:solidFill>
                  </a:rPr>
                  <a:t>Step 2:</a:t>
                </a:r>
                <a:r>
                  <a:rPr lang="en-US" dirty="0">
                    <a:solidFill>
                      <a:schemeClr val="accent3"/>
                    </a:solidFill>
                  </a:rPr>
                  <a:t> use </a:t>
                </a:r>
                <a:r>
                  <a:rPr lang="en-US" b="1" dirty="0">
                    <a:solidFill>
                      <a:schemeClr val="accent3"/>
                    </a:solidFill>
                  </a:rPr>
                  <a:t>white-box</a:t>
                </a:r>
                <a:r>
                  <a:rPr lang="en-US" dirty="0">
                    <a:solidFill>
                      <a:schemeClr val="accent3"/>
                    </a:solidFill>
                  </a:rPr>
                  <a:t> attacks on your model </a:t>
                </a:r>
                <a14:m>
                  <m:oMath xmlns:m="http://schemas.openxmlformats.org/officeDocument/2006/math">
                    <m:r>
                      <a:rPr lang="en-US" i="1" dirty="0" smtClean="0">
                        <a:solidFill>
                          <a:schemeClr val="accent3"/>
                        </a:solidFill>
                        <a:latin typeface="Cambria Math" panose="02040503050406030204" pitchFamily="18" charset="0"/>
                      </a:rPr>
                      <m:t>𝑔</m:t>
                    </m:r>
                  </m:oMath>
                </a14:m>
                <a:r>
                  <a:rPr lang="en-US" dirty="0">
                    <a:solidFill>
                      <a:schemeClr val="accent3"/>
                    </a:solidFill>
                  </a:rPr>
                  <a:t>.</a:t>
                </a:r>
              </a:p>
              <a:p>
                <a:r>
                  <a:rPr lang="en-US" b="0" dirty="0">
                    <a:solidFill>
                      <a:schemeClr val="accent3"/>
                    </a:solidFill>
                  </a:rPr>
                  <a:t>For instance, attack your model </a:t>
                </a:r>
                <a14:m>
                  <m:oMath xmlns:m="http://schemas.openxmlformats.org/officeDocument/2006/math">
                    <m:r>
                      <a:rPr lang="en-US" b="0" i="1" dirty="0" smtClean="0">
                        <a:solidFill>
                          <a:schemeClr val="accent3"/>
                        </a:solidFill>
                        <a:latin typeface="Cambria Math" panose="02040503050406030204" pitchFamily="18" charset="0"/>
                      </a:rPr>
                      <m:t>𝑔</m:t>
                    </m:r>
                  </m:oMath>
                </a14:m>
                <a:r>
                  <a:rPr lang="en-US" b="0" dirty="0">
                    <a:solidFill>
                      <a:schemeClr val="accent3"/>
                    </a:solidFill>
                  </a:rPr>
                  <a:t> with FGSM. </a:t>
                </a:r>
                <a:r>
                  <a:rPr lang="en-US" dirty="0">
                    <a:solidFill>
                      <a:schemeClr val="accent3"/>
                    </a:solidFill>
                  </a:rPr>
                  <a:t>If the attack sample </a:t>
                </a:r>
                <a14:m>
                  <m:oMath xmlns:m="http://schemas.openxmlformats.org/officeDocument/2006/math">
                    <m:acc>
                      <m:accPr>
                        <m:chr m:val="̃"/>
                        <m:ctrlPr>
                          <a:rPr lang="en-US" b="0" i="1" smtClean="0">
                            <a:solidFill>
                              <a:schemeClr val="accent3"/>
                            </a:solidFill>
                            <a:latin typeface="Cambria Math" panose="02040503050406030204" pitchFamily="18" charset="0"/>
                          </a:rPr>
                        </m:ctrlPr>
                      </m:accPr>
                      <m:e>
                        <m:r>
                          <a:rPr lang="en-US" b="1" i="1" smtClean="0">
                            <a:solidFill>
                              <a:schemeClr val="accent3"/>
                            </a:solidFill>
                            <a:latin typeface="Cambria Math" panose="02040503050406030204" pitchFamily="18" charset="0"/>
                          </a:rPr>
                          <m:t>𝒙</m:t>
                        </m:r>
                      </m:e>
                    </m:acc>
                  </m:oMath>
                </a14:m>
                <a:r>
                  <a:rPr lang="en-US" dirty="0">
                    <a:solidFill>
                      <a:schemeClr val="accent3"/>
                    </a:solidFill>
                  </a:rPr>
                  <a:t> manages to fool the model, then odds are it will probably work on model </a:t>
                </a:r>
                <a14:m>
                  <m:oMath xmlns:m="http://schemas.openxmlformats.org/officeDocument/2006/math">
                    <m:r>
                      <a:rPr lang="en-US" i="1" dirty="0" smtClean="0">
                        <a:solidFill>
                          <a:schemeClr val="accent3"/>
                        </a:solidFill>
                        <a:latin typeface="Cambria Math" panose="02040503050406030204" pitchFamily="18" charset="0"/>
                      </a:rPr>
                      <m:t>𝑓</m:t>
                    </m:r>
                  </m:oMath>
                </a14:m>
                <a:r>
                  <a:rPr lang="en-US" dirty="0">
                    <a:solidFill>
                      <a:schemeClr val="accent3"/>
                    </a:solidFill>
                  </a:rPr>
                  <a:t> as well.</a:t>
                </a:r>
              </a:p>
              <a:p>
                <a:r>
                  <a:rPr lang="en-US" b="0" dirty="0">
                    <a:solidFill>
                      <a:schemeClr val="accent3"/>
                    </a:solidFill>
                  </a:rPr>
                  <a:t>Ultimately, this depends on how close you managed to make your model </a:t>
                </a:r>
                <a14:m>
                  <m:oMath xmlns:m="http://schemas.openxmlformats.org/officeDocument/2006/math">
                    <m:r>
                      <a:rPr lang="en-US" b="0" i="1" dirty="0" smtClean="0">
                        <a:solidFill>
                          <a:schemeClr val="accent3"/>
                        </a:solidFill>
                        <a:latin typeface="Cambria Math" panose="02040503050406030204" pitchFamily="18" charset="0"/>
                      </a:rPr>
                      <m:t>𝑔</m:t>
                    </m:r>
                  </m:oMath>
                </a14:m>
                <a:r>
                  <a:rPr lang="en-US" b="0" dirty="0">
                    <a:solidFill>
                      <a:schemeClr val="accent3"/>
                    </a:solidFill>
                  </a:rPr>
                  <a:t> similar to </a:t>
                </a:r>
                <a14:m>
                  <m:oMath xmlns:m="http://schemas.openxmlformats.org/officeDocument/2006/math">
                    <m:r>
                      <a:rPr lang="en-US" b="0" i="1" dirty="0" smtClean="0">
                        <a:solidFill>
                          <a:schemeClr val="accent3"/>
                        </a:solidFill>
                        <a:latin typeface="Cambria Math" panose="02040503050406030204" pitchFamily="18" charset="0"/>
                      </a:rPr>
                      <m:t>𝑓</m:t>
                    </m:r>
                  </m:oMath>
                </a14:m>
                <a:r>
                  <a:rPr lang="en-US" b="0" dirty="0">
                    <a:solidFill>
                      <a:schemeClr val="accent3"/>
                    </a:solidFill>
                  </a:rPr>
                  <a:t>.</a:t>
                </a:r>
              </a:p>
              <a:p>
                <a:pPr lvl="1"/>
                <a:r>
                  <a:rPr lang="en-US" dirty="0">
                    <a:solidFill>
                      <a:schemeClr val="accent3"/>
                    </a:solidFill>
                  </a:rPr>
                  <a:t>Having the same number of neurons is not always essential but helps.</a:t>
                </a:r>
                <a:endParaRPr lang="en-US" b="0" dirty="0">
                  <a:solidFill>
                    <a:schemeClr val="accent3"/>
                  </a:solidFill>
                </a:endParaRPr>
              </a:p>
              <a:p>
                <a:pPr marL="0" indent="0">
                  <a:buNone/>
                </a:pPr>
                <a:endParaRPr lang="en-GB" dirty="0">
                  <a:solidFill>
                    <a:schemeClr val="accent3"/>
                  </a:solidFill>
                </a:endParaRPr>
              </a:p>
            </p:txBody>
          </p:sp>
        </mc:Choice>
        <mc:Fallback xmlns="">
          <p:sp>
            <p:nvSpPr>
              <p:cNvPr id="4" name="Content Placeholder 3">
                <a:extLst>
                  <a:ext uri="{FF2B5EF4-FFF2-40B4-BE49-F238E27FC236}">
                    <a16:creationId xmlns:a16="http://schemas.microsoft.com/office/drawing/2014/main" id="{1E60D9B0-FE3F-492B-9D02-0B7CBEA77660}"/>
                  </a:ext>
                </a:extLst>
              </p:cNvPr>
              <p:cNvSpPr>
                <a:spLocks noGrp="1" noRot="1" noChangeAspect="1" noMove="1" noResize="1" noEditPoints="1" noAdjustHandles="1" noChangeArrowheads="1" noChangeShapeType="1" noTextEdit="1"/>
              </p:cNvSpPr>
              <p:nvPr>
                <p:ph sz="half" idx="2"/>
              </p:nvPr>
            </p:nvSpPr>
            <p:spPr>
              <a:xfrm>
                <a:off x="6172200" y="1825624"/>
                <a:ext cx="5840046" cy="5032375"/>
              </a:xfrm>
              <a:blipFill>
                <a:blip r:embed="rId3"/>
                <a:stretch>
                  <a:fillRect l="-2192" t="-1937" r="-104" b="-242"/>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0ADD228C-D4AF-438D-8B61-34C5D6A22437}"/>
              </a:ext>
            </a:extLst>
          </p:cNvPr>
          <p:cNvSpPr txBox="1"/>
          <p:nvPr/>
        </p:nvSpPr>
        <p:spPr>
          <a:xfrm>
            <a:off x="838200" y="3384332"/>
            <a:ext cx="10728569" cy="3108543"/>
          </a:xfrm>
          <a:prstGeom prst="rect">
            <a:avLst/>
          </a:prstGeom>
          <a:solidFill>
            <a:schemeClr val="bg1"/>
          </a:solidFill>
          <a:ln w="38100"/>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Note: </a:t>
            </a:r>
            <a:r>
              <a:rPr lang="en-US" sz="2800" dirty="0"/>
              <a:t>Implementation is not necessarily difficult but has to be done cautiously. Its guided implementation might be part of the next homework! More on this later.</a:t>
            </a:r>
          </a:p>
          <a:p>
            <a:endParaRPr lang="en-US" sz="2800" dirty="0"/>
          </a:p>
          <a:p>
            <a:r>
              <a:rPr lang="en-US" sz="2800" dirty="0"/>
              <a:t>If you are curious, training a surrogate model and attacking it was a Homework in 2023. See attached folder for Homework Notebook</a:t>
            </a:r>
            <a:br>
              <a:rPr lang="en-US" sz="2800" dirty="0"/>
            </a:br>
            <a:r>
              <a:rPr lang="en-US" sz="2800" dirty="0"/>
              <a:t>(and solutions, maybe)!</a:t>
            </a:r>
            <a:endParaRPr lang="en-GB" sz="2800" dirty="0"/>
          </a:p>
        </p:txBody>
      </p:sp>
    </p:spTree>
    <p:extLst>
      <p:ext uri="{BB962C8B-B14F-4D97-AF65-F5344CB8AC3E}">
        <p14:creationId xmlns:p14="http://schemas.microsoft.com/office/powerpoint/2010/main" val="40151933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dirty="0"/>
                  <a:t>.</a:t>
                </a:r>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7A9AB6B3-61DA-EC3B-4F8F-A883E81AB571}"/>
              </a:ext>
            </a:extLst>
          </p:cNvPr>
          <p:cNvPicPr>
            <a:picLocks noChangeAspect="1"/>
          </p:cNvPicPr>
          <p:nvPr/>
        </p:nvPicPr>
        <p:blipFill rotWithShape="1">
          <a:blip r:embed="rId3"/>
          <a:srcRect l="11731" t="21538" r="79743" b="46667"/>
          <a:stretch/>
        </p:blipFill>
        <p:spPr>
          <a:xfrm>
            <a:off x="6877538" y="1176577"/>
            <a:ext cx="4704862" cy="5483112"/>
          </a:xfrm>
          <a:prstGeom prst="rect">
            <a:avLst/>
          </a:prstGeom>
        </p:spPr>
      </p:pic>
    </p:spTree>
    <p:extLst>
      <p:ext uri="{BB962C8B-B14F-4D97-AF65-F5344CB8AC3E}">
        <p14:creationId xmlns:p14="http://schemas.microsoft.com/office/powerpoint/2010/main" val="1706022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Step 1: </a:t>
                </a:r>
                <a:r>
                  <a:rPr lang="en-US" dirty="0"/>
                  <a:t>Start with a non-adversarial image </a:t>
                </a:r>
                <a14:m>
                  <m:oMath xmlns:m="http://schemas.openxmlformats.org/officeDocument/2006/math">
                    <m:r>
                      <a:rPr lang="en-US" i="1" dirty="0">
                        <a:latin typeface="Cambria Math" panose="02040503050406030204" pitchFamily="18" charset="0"/>
                      </a:rPr>
                      <m:t>𝑥</m:t>
                    </m:r>
                  </m:oMath>
                </a14:m>
                <a:r>
                  <a:rPr lang="en-US" dirty="0"/>
                  <a:t> (does not have to belong in the original dataset), which is correctly predicted as </a:t>
                </a:r>
                <a14:m>
                  <m:oMath xmlns:m="http://schemas.openxmlformats.org/officeDocument/2006/math">
                    <m:r>
                      <a:rPr lang="en-US" i="1" dirty="0">
                        <a:latin typeface="Cambria Math" panose="02040503050406030204" pitchFamily="18" charset="0"/>
                      </a:rPr>
                      <m:t>𝑐</m:t>
                    </m:r>
                  </m:oMath>
                </a14:m>
                <a:r>
                  <a:rPr lang="en-US" dirty="0"/>
                  <a:t>.</a:t>
                </a:r>
              </a:p>
              <a:p>
                <a:pPr marL="0" indent="0">
                  <a:buNone/>
                </a:pPr>
                <a:r>
                  <a:rPr lang="en-US" dirty="0"/>
                  <a:t>Make another image </a:t>
                </a:r>
                <a14:m>
                  <m:oMath xmlns:m="http://schemas.openxmlformats.org/officeDocument/2006/math">
                    <m:sSub>
                      <m:sSubPr>
                        <m:ctrlPr>
                          <a:rPr lang="en-US" b="0" i="1" dirty="0" smtClean="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0</m:t>
                        </m:r>
                      </m:sub>
                    </m:sSub>
                  </m:oMath>
                </a14:m>
                <a:r>
                  <a:rPr lang="en-US" dirty="0"/>
                  <a:t>, by (heavily) noising your original image </a:t>
                </a:r>
                <a14:m>
                  <m:oMath xmlns:m="http://schemas.openxmlformats.org/officeDocument/2006/math">
                    <m:r>
                      <a:rPr lang="en-US" i="1" dirty="0" smtClean="0">
                        <a:latin typeface="Cambria Math" panose="02040503050406030204" pitchFamily="18" charset="0"/>
                      </a:rPr>
                      <m:t>𝑥</m:t>
                    </m:r>
                  </m:oMath>
                </a14:m>
                <a:r>
                  <a:rPr lang="en-US" dirty="0"/>
                  <a:t>.</a:t>
                </a:r>
              </a:p>
              <a:p>
                <a:pPr marL="0" indent="0">
                  <a:buNone/>
                </a:pPr>
                <a:r>
                  <a:rPr lang="en-US" dirty="0"/>
                  <a:t>This image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should be misclassified.</a:t>
                </a:r>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628692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07563357-7EF7-B373-FF65-D92ABEC94BCE}"/>
                  </a:ext>
                </a:extLst>
              </p:cNvPr>
              <p:cNvSpPr>
                <a:spLocks noGrp="1"/>
              </p:cNvSpPr>
              <p:nvPr>
                <p:ph sz="half" idx="1"/>
              </p:nvPr>
            </p:nvSpPr>
            <p:spPr>
              <a:xfrm>
                <a:off x="838200" y="1825624"/>
                <a:ext cx="5593862" cy="5032375"/>
              </a:xfrm>
            </p:spPr>
            <p:txBody>
              <a:bodyPr>
                <a:normAutofit/>
              </a:bodyPr>
              <a:lstStyle/>
              <a:p>
                <a:pPr marL="0" indent="0">
                  <a:buNone/>
                </a:pPr>
                <a:r>
                  <a:rPr lang="en-US" b="1" dirty="0"/>
                  <a:t>Step 2: </a:t>
                </a:r>
                <a:r>
                  <a:rPr lang="en-US" dirty="0"/>
                  <a:t>modify your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for instance by using random noising, with low amplitude.</a:t>
                </a:r>
              </a:p>
              <a:p>
                <a:pPr marL="0" indent="0">
                  <a:buNone/>
                </a:pPr>
                <a:r>
                  <a:rPr lang="en-US" dirty="0"/>
                  <a:t>If the new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r>
                          <a:rPr lang="en-US" i="1" dirty="0">
                            <a:latin typeface="Cambria Math" panose="02040503050406030204" pitchFamily="18" charset="0"/>
                          </a:rPr>
                          <m:t>+1</m:t>
                        </m:r>
                      </m:sub>
                    </m:sSub>
                  </m:oMath>
                </a14:m>
                <a:r>
                  <a:rPr lang="en-GB" dirty="0"/>
                  <a:t> is incorrectly classified and verifies</a:t>
                </a:r>
                <a:br>
                  <a:rPr lang="en-GB" dirty="0"/>
                </a:b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𝑥</m:t>
                        </m:r>
                      </m:e>
                    </m:d>
                  </m:oMath>
                </a14:m>
                <a:r>
                  <a:rPr lang="en-GB" dirty="0"/>
                  <a:t>, then keep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dirty="0">
                        <a:latin typeface="Cambria Math" panose="02040503050406030204" pitchFamily="18" charset="0"/>
                      </a:rPr>
                      <m:t>.</m:t>
                    </m:r>
                  </m:oMath>
                </a14:m>
                <a:endParaRPr lang="en-GB" dirty="0"/>
              </a:p>
              <a:p>
                <a:pPr marL="0" indent="0">
                  <a:buNone/>
                </a:pPr>
                <a:r>
                  <a:rPr lang="en-GB" dirty="0"/>
                  <a:t>Otherwise reuse the previous image, i.e.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oMath>
                </a14:m>
                <a:r>
                  <a:rPr lang="en-GB" dirty="0"/>
                  <a:t>.</a:t>
                </a:r>
              </a:p>
            </p:txBody>
          </p:sp>
        </mc:Choice>
        <mc:Fallback xmlns="">
          <p:sp>
            <p:nvSpPr>
              <p:cNvPr id="9" name="Content Placeholder 2">
                <a:extLst>
                  <a:ext uri="{FF2B5EF4-FFF2-40B4-BE49-F238E27FC236}">
                    <a16:creationId xmlns:a16="http://schemas.microsoft.com/office/drawing/2014/main" id="{07563357-7EF7-B373-FF65-D92ABEC94BCE}"/>
                  </a:ext>
                </a:extLst>
              </p:cNvPr>
              <p:cNvSpPr>
                <a:spLocks noGrp="1" noRot="1" noChangeAspect="1" noMove="1" noResize="1" noEditPoints="1" noAdjustHandles="1" noChangeArrowheads="1" noChangeShapeType="1" noTextEdit="1"/>
              </p:cNvSpPr>
              <p:nvPr>
                <p:ph sz="half" idx="1"/>
              </p:nvPr>
            </p:nvSpPr>
            <p:spPr>
              <a:xfrm>
                <a:off x="838200" y="1825624"/>
                <a:ext cx="5593862" cy="5032375"/>
              </a:xfrm>
              <a:blipFill>
                <a:blip r:embed="rId2"/>
                <a:stretch>
                  <a:fillRect l="-2290" t="-1937" r="-1745"/>
                </a:stretch>
              </a:blipFill>
            </p:spPr>
            <p:txBody>
              <a:bodyPr/>
              <a:lstStyle/>
              <a:p>
                <a:r>
                  <a:rPr lang="en-SG">
                    <a:noFill/>
                  </a:rPr>
                  <a:t> </a:t>
                </a:r>
              </a:p>
            </p:txBody>
          </p:sp>
        </mc:Fallback>
      </mc:AlternateContent>
    </p:spTree>
    <p:extLst>
      <p:ext uri="{BB962C8B-B14F-4D97-AF65-F5344CB8AC3E}">
        <p14:creationId xmlns:p14="http://schemas.microsoft.com/office/powerpoint/2010/main" val="20656405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593862" cy="5032375"/>
              </a:xfrm>
            </p:spPr>
            <p:txBody>
              <a:bodyPr>
                <a:normAutofit/>
              </a:bodyPr>
              <a:lstStyle/>
              <a:p>
                <a:pPr marL="0" indent="0">
                  <a:buNone/>
                </a:pPr>
                <a:r>
                  <a:rPr lang="en-US" b="1" dirty="0"/>
                  <a:t>Step 2: </a:t>
                </a:r>
                <a:r>
                  <a:rPr lang="en-US" dirty="0"/>
                  <a:t>modify your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for instance by using random noising, with low amplitude.</a:t>
                </a:r>
              </a:p>
              <a:p>
                <a:pPr marL="0" indent="0">
                  <a:buNone/>
                </a:pPr>
                <a:r>
                  <a:rPr lang="en-US" dirty="0"/>
                  <a:t>If the new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r>
                          <a:rPr lang="en-US" i="1" dirty="0">
                            <a:latin typeface="Cambria Math" panose="02040503050406030204" pitchFamily="18" charset="0"/>
                          </a:rPr>
                          <m:t>+1</m:t>
                        </m:r>
                      </m:sub>
                    </m:sSub>
                  </m:oMath>
                </a14:m>
                <a:r>
                  <a:rPr lang="en-GB" dirty="0"/>
                  <a:t> is incorrectly classified and verifies</a:t>
                </a:r>
                <a:br>
                  <a:rPr lang="en-GB" dirty="0"/>
                </a:b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𝑥</m:t>
                        </m:r>
                      </m:e>
                    </m:d>
                  </m:oMath>
                </a14:m>
                <a:r>
                  <a:rPr lang="en-GB" dirty="0"/>
                  <a:t>, then keep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dirty="0">
                        <a:latin typeface="Cambria Math" panose="02040503050406030204" pitchFamily="18" charset="0"/>
                      </a:rPr>
                      <m:t>.</m:t>
                    </m:r>
                  </m:oMath>
                </a14:m>
                <a:endParaRPr lang="en-GB" dirty="0"/>
              </a:p>
              <a:p>
                <a:pPr marL="0" indent="0">
                  <a:buNone/>
                </a:pPr>
                <a:r>
                  <a:rPr lang="en-GB" dirty="0"/>
                  <a:t>Otherwise reuse the previous image, i.e.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oMath>
                </a14:m>
                <a:r>
                  <a:rPr lang="en-GB" dirty="0"/>
                  <a:t>.</a:t>
                </a:r>
              </a:p>
              <a:p>
                <a:pPr marL="0" indent="0">
                  <a:buNone/>
                </a:pPr>
                <a:r>
                  <a:rPr lang="en-US" b="1" dirty="0"/>
                  <a:t>Step 3: </a:t>
                </a:r>
                <a:r>
                  <a:rPr lang="en-US" dirty="0"/>
                  <a:t>repeat step 2, until a maximal number of iterations </a:t>
                </a:r>
                <a14:m>
                  <m:oMath xmlns:m="http://schemas.openxmlformats.org/officeDocument/2006/math">
                    <m:r>
                      <a:rPr lang="en-US" i="1" dirty="0" smtClean="0">
                        <a:latin typeface="Cambria Math" panose="02040503050406030204" pitchFamily="18" charset="0"/>
                      </a:rPr>
                      <m:t>𝑁</m:t>
                    </m:r>
                  </m:oMath>
                </a14:m>
                <a:r>
                  <a:rPr lang="en-US" dirty="0"/>
                  <a:t> is reached.</a:t>
                </a:r>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593862" cy="5032375"/>
              </a:xfrm>
              <a:blipFill>
                <a:blip r:embed="rId2"/>
                <a:stretch>
                  <a:fillRect l="-2290" t="-1937" r="-3053"/>
                </a:stretch>
              </a:blipFill>
            </p:spPr>
            <p:txBody>
              <a:bodyPr/>
              <a:lstStyle/>
              <a:p>
                <a:r>
                  <a:rPr lang="en-SG">
                    <a:noFill/>
                  </a:rPr>
                  <a:t> </a:t>
                </a:r>
              </a:p>
            </p:txBody>
          </p:sp>
        </mc:Fallback>
      </mc:AlternateContent>
    </p:spTree>
    <p:extLst>
      <p:ext uri="{BB962C8B-B14F-4D97-AF65-F5344CB8AC3E}">
        <p14:creationId xmlns:p14="http://schemas.microsoft.com/office/powerpoint/2010/main" val="49032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Advanced attacks (only discussing the concepts briefly):</a:t>
            </a:r>
          </a:p>
          <a:p>
            <a:pPr marL="514350" indent="-514350">
              <a:buFont typeface="+mj-lt"/>
              <a:buAutoNum type="arabicPeriod"/>
            </a:pPr>
            <a:r>
              <a:rPr lang="en-US" b="1" dirty="0" err="1"/>
              <a:t>Carlini</a:t>
            </a:r>
            <a:r>
              <a:rPr lang="en-US" b="1" dirty="0"/>
              <a:t>-Wagner attack </a:t>
            </a: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a:p>
            <a:pPr marL="514350" indent="-514350">
              <a:buFont typeface="+mj-lt"/>
              <a:buAutoNum type="arabicPeriod"/>
            </a:pPr>
            <a:r>
              <a:rPr lang="en-US" b="1" dirty="0"/>
              <a:t>Surrogate attack </a:t>
            </a:r>
            <a:r>
              <a:rPr lang="en-US" dirty="0"/>
              <a:t>(</a:t>
            </a:r>
            <a:r>
              <a:rPr lang="en-US" b="1" dirty="0">
                <a:solidFill>
                  <a:srgbClr val="7030A0"/>
                </a:solidFill>
              </a:rPr>
              <a:t>targeted</a:t>
            </a:r>
            <a:r>
              <a:rPr lang="en-US" b="1" dirty="0"/>
              <a:t>/</a:t>
            </a:r>
            <a:r>
              <a:rPr lang="en-US" b="1" dirty="0">
                <a:solidFill>
                  <a:srgbClr val="00B050"/>
                </a:solidFill>
              </a:rPr>
              <a:t>untargeted</a:t>
            </a:r>
            <a:r>
              <a:rPr lang="en-US" dirty="0"/>
              <a:t>, </a:t>
            </a:r>
            <a:r>
              <a:rPr lang="en-US" b="1" dirty="0">
                <a:solidFill>
                  <a:srgbClr val="00B050"/>
                </a:solidFill>
              </a:rPr>
              <a:t>one-shot</a:t>
            </a:r>
            <a:r>
              <a:rPr lang="en-US" b="1" dirty="0"/>
              <a:t>/</a:t>
            </a:r>
            <a:r>
              <a:rPr lang="en-US" b="1" dirty="0">
                <a:solidFill>
                  <a:srgbClr val="7030A0"/>
                </a:solidFill>
              </a:rPr>
              <a:t>iterated</a:t>
            </a:r>
            <a:r>
              <a:rPr lang="en-US" dirty="0"/>
              <a:t>, </a:t>
            </a:r>
            <a:r>
              <a:rPr lang="en-US" b="1" u="sng" dirty="0">
                <a:solidFill>
                  <a:srgbClr val="00B050"/>
                </a:solidFill>
              </a:rPr>
              <a:t>black-box</a:t>
            </a:r>
            <a:r>
              <a:rPr lang="en-US" dirty="0"/>
              <a:t>)</a:t>
            </a:r>
          </a:p>
          <a:p>
            <a:pPr marL="514350" indent="-514350">
              <a:buFont typeface="+mj-lt"/>
              <a:buAutoNum type="arabicPeriod"/>
            </a:pPr>
            <a:r>
              <a:rPr lang="en-US" b="1" dirty="0"/>
              <a:t>Boundary</a:t>
            </a:r>
            <a:r>
              <a:rPr lang="en-US" dirty="0"/>
              <a:t> </a:t>
            </a:r>
            <a:r>
              <a:rPr lang="en-US" b="1" dirty="0"/>
              <a:t>attack</a:t>
            </a:r>
            <a:r>
              <a:rPr lang="en-US" dirty="0"/>
              <a:t> (</a:t>
            </a:r>
            <a:r>
              <a:rPr lang="en-US" b="1" dirty="0">
                <a:solidFill>
                  <a:srgbClr val="7030A0"/>
                </a:solidFill>
              </a:rPr>
              <a:t>targeted</a:t>
            </a:r>
            <a:r>
              <a:rPr lang="en-US" dirty="0"/>
              <a:t>, </a:t>
            </a:r>
            <a:r>
              <a:rPr lang="en-US" b="1" dirty="0">
                <a:solidFill>
                  <a:srgbClr val="7030A0"/>
                </a:solidFill>
              </a:rPr>
              <a:t>iterated</a:t>
            </a:r>
            <a:r>
              <a:rPr lang="en-US" dirty="0"/>
              <a:t>, </a:t>
            </a:r>
            <a:r>
              <a:rPr lang="en-US" b="1" u="sng" dirty="0">
                <a:solidFill>
                  <a:srgbClr val="00B050"/>
                </a:solidFill>
              </a:rPr>
              <a:t>black-box</a:t>
            </a:r>
            <a:r>
              <a:rPr lang="en-US" dirty="0"/>
              <a:t>)</a:t>
            </a:r>
          </a:p>
          <a:p>
            <a:pPr marL="514350" indent="-514350">
              <a:buFont typeface="+mj-lt"/>
              <a:buAutoNum type="arabicPeriod"/>
            </a:pPr>
            <a:endParaRPr lang="en-US" dirty="0"/>
          </a:p>
          <a:p>
            <a:pPr marL="514350" indent="-514350">
              <a:buFont typeface="+mj-lt"/>
              <a:buAutoNum type="arabicPeriod"/>
            </a:pPr>
            <a:r>
              <a:rPr lang="en-US" b="1" dirty="0"/>
              <a:t>(And, if time allows, a brief state-of-the-art of other remarkable attacks, for curious students!)</a:t>
            </a:r>
            <a:endParaRPr lang="en-US" dirty="0"/>
          </a:p>
          <a:p>
            <a:pPr marL="0" indent="0">
              <a:buNone/>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0074103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7424874B-9C69-4668-B3CE-9C46CCF5A636}"/>
              </a:ext>
            </a:extLst>
          </p:cNvPr>
          <p:cNvPicPr>
            <a:picLocks noChangeAspect="1"/>
          </p:cNvPicPr>
          <p:nvPr/>
        </p:nvPicPr>
        <p:blipFill rotWithShape="1">
          <a:blip r:embed="rId3"/>
          <a:srcRect l="11731" t="21538" r="79743" b="46667"/>
          <a:stretch/>
        </p:blipFill>
        <p:spPr>
          <a:xfrm>
            <a:off x="6877538" y="1176577"/>
            <a:ext cx="4704862" cy="5483112"/>
          </a:xfrm>
          <a:prstGeom prst="rect">
            <a:avLst/>
          </a:prstGeom>
        </p:spPr>
      </p:pic>
    </p:spTree>
    <p:extLst>
      <p:ext uri="{BB962C8B-B14F-4D97-AF65-F5344CB8AC3E}">
        <p14:creationId xmlns:p14="http://schemas.microsoft.com/office/powerpoint/2010/main" val="20006384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02DC7E-D10C-479D-8364-A5F503079914}"/>
                  </a:ext>
                </a:extLst>
              </p:cNvPr>
              <p:cNvSpPr>
                <a:spLocks noGrp="1"/>
              </p:cNvSpPr>
              <p:nvPr>
                <p:ph sz="half" idx="2"/>
              </p:nvPr>
            </p:nvSpPr>
            <p:spPr/>
            <p:txBody>
              <a:bodyPr>
                <a:normAutofit/>
              </a:bodyPr>
              <a:lstStyle/>
              <a:p>
                <a:pPr marL="0" indent="0">
                  <a:buNone/>
                </a:pPr>
                <a:r>
                  <a:rPr lang="en-US" b="1" dirty="0"/>
                  <a:t>Step 3: </a:t>
                </a:r>
                <a:r>
                  <a:rPr lang="en-US" dirty="0"/>
                  <a:t>repeat step 2, until a maximal number of iterations </a:t>
                </a:r>
                <a14:m>
                  <m:oMath xmlns:m="http://schemas.openxmlformats.org/officeDocument/2006/math">
                    <m:r>
                      <a:rPr lang="en-US" i="1" dirty="0" smtClean="0">
                        <a:latin typeface="Cambria Math" panose="02040503050406030204" pitchFamily="18" charset="0"/>
                      </a:rPr>
                      <m:t>𝑁</m:t>
                    </m:r>
                  </m:oMath>
                </a14:m>
                <a:r>
                  <a:rPr lang="en-US" dirty="0"/>
                  <a:t> is reached.</a:t>
                </a:r>
              </a:p>
              <a:p>
                <a:pPr marL="0" indent="0">
                  <a:buNone/>
                </a:pPr>
                <a:endParaRPr lang="en-US"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8102DC7E-D10C-479D-8364-A5F503079914}"/>
                  </a:ext>
                </a:extLst>
              </p:cNvPr>
              <p:cNvSpPr>
                <a:spLocks noGrp="1" noRot="1" noChangeAspect="1" noMove="1" noResize="1" noEditPoints="1" noAdjustHandles="1" noChangeArrowheads="1" noChangeShapeType="1" noTextEdit="1"/>
              </p:cNvSpPr>
              <p:nvPr>
                <p:ph sz="half" idx="2"/>
              </p:nvPr>
            </p:nvSpPr>
            <p:spPr>
              <a:blipFill>
                <a:blip r:embed="rId3"/>
                <a:stretch>
                  <a:fillRect l="-2471" t="-2241" r="-2471"/>
                </a:stretch>
              </a:blipFill>
            </p:spPr>
            <p:txBody>
              <a:bodyPr/>
              <a:lstStyle/>
              <a:p>
                <a:r>
                  <a:rPr lang="en-GB">
                    <a:noFill/>
                  </a:rPr>
                  <a:t> </a:t>
                </a:r>
              </a:p>
            </p:txBody>
          </p:sp>
        </mc:Fallback>
      </mc:AlternateContent>
    </p:spTree>
    <p:extLst>
      <p:ext uri="{BB962C8B-B14F-4D97-AF65-F5344CB8AC3E}">
        <p14:creationId xmlns:p14="http://schemas.microsoft.com/office/powerpoint/2010/main" val="3544934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02DC7E-D10C-479D-8364-A5F503079914}"/>
                  </a:ext>
                </a:extLst>
              </p:cNvPr>
              <p:cNvSpPr>
                <a:spLocks noGrp="1"/>
              </p:cNvSpPr>
              <p:nvPr>
                <p:ph sz="half" idx="2"/>
              </p:nvPr>
            </p:nvSpPr>
            <p:spPr>
              <a:xfrm>
                <a:off x="6172199" y="1825625"/>
                <a:ext cx="5824415" cy="5032374"/>
              </a:xfrm>
            </p:spPr>
            <p:txBody>
              <a:bodyPr>
                <a:normAutofit/>
              </a:bodyPr>
              <a:lstStyle/>
              <a:p>
                <a:pPr marL="0" indent="0">
                  <a:buNone/>
                </a:pPr>
                <a:r>
                  <a:rPr lang="en-US" b="1" dirty="0"/>
                  <a:t>Additional notes</a:t>
                </a:r>
                <a:endParaRPr lang="en-US" dirty="0"/>
              </a:p>
              <a:p>
                <a:r>
                  <a:rPr lang="en-US" dirty="0"/>
                  <a:t>You can progressively decrease the noise amplitude when generating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𝑛</m:t>
                        </m:r>
                        <m:r>
                          <a:rPr lang="en-US" b="0" i="1" dirty="0" smtClean="0">
                            <a:latin typeface="Cambria Math" panose="02040503050406030204" pitchFamily="18" charset="0"/>
                          </a:rPr>
                          <m:t>+1</m:t>
                        </m:r>
                      </m:sub>
                    </m:sSub>
                    <m:r>
                      <a:rPr lang="en-US" i="1" dirty="0" smtClean="0">
                        <a:latin typeface="Cambria Math" panose="02040503050406030204" pitchFamily="18" charset="0"/>
                      </a:rPr>
                      <m:t> </m:t>
                    </m:r>
                  </m:oMath>
                </a14:m>
                <a:r>
                  <a:rPr lang="en-US" dirty="0"/>
                  <a:t>from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𝑛</m:t>
                        </m:r>
                      </m:sub>
                    </m:sSub>
                    <m:r>
                      <a:rPr lang="en-US" b="0" i="0" dirty="0" smtClean="0">
                        <a:latin typeface="Cambria Math" panose="02040503050406030204" pitchFamily="18" charset="0"/>
                      </a:rPr>
                      <m:t> </m:t>
                    </m:r>
                  </m:oMath>
                </a14:m>
                <a:r>
                  <a:rPr lang="en-US" dirty="0"/>
                  <a:t>(in a similar fashion as with the learning rate scheduling).</a:t>
                </a:r>
              </a:p>
              <a:p>
                <a:r>
                  <a:rPr lang="en-US" dirty="0"/>
                  <a:t>Add an extra condition, being that your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must be of a certain target class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𝑐</m:t>
                        </m:r>
                      </m:e>
                    </m:acc>
                  </m:oMath>
                </a14:m>
                <a:r>
                  <a:rPr lang="en-US" dirty="0"/>
                  <a:t> to make it a targeted attack. </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8102DC7E-D10C-479D-8364-A5F503079914}"/>
                  </a:ext>
                </a:extLst>
              </p:cNvPr>
              <p:cNvSpPr>
                <a:spLocks noGrp="1" noRot="1" noChangeAspect="1" noMove="1" noResize="1" noEditPoints="1" noAdjustHandles="1" noChangeArrowheads="1" noChangeShapeType="1" noTextEdit="1"/>
              </p:cNvSpPr>
              <p:nvPr>
                <p:ph sz="half" idx="2"/>
              </p:nvPr>
            </p:nvSpPr>
            <p:spPr>
              <a:xfrm>
                <a:off x="6172199" y="1825625"/>
                <a:ext cx="5824415" cy="5032374"/>
              </a:xfrm>
              <a:blipFill>
                <a:blip r:embed="rId3"/>
                <a:stretch>
                  <a:fillRect l="-2092" t="-1937" r="-209"/>
                </a:stretch>
              </a:blipFill>
            </p:spPr>
            <p:txBody>
              <a:bodyPr/>
              <a:lstStyle/>
              <a:p>
                <a:r>
                  <a:rPr lang="en-GB">
                    <a:noFill/>
                  </a:rPr>
                  <a:t> </a:t>
                </a:r>
              </a:p>
            </p:txBody>
          </p:sp>
        </mc:Fallback>
      </mc:AlternateContent>
    </p:spTree>
    <p:extLst>
      <p:ext uri="{BB962C8B-B14F-4D97-AF65-F5344CB8AC3E}">
        <p14:creationId xmlns:p14="http://schemas.microsoft.com/office/powerpoint/2010/main" val="35924473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02DC7E-D10C-479D-8364-A5F503079914}"/>
                  </a:ext>
                </a:extLst>
              </p:cNvPr>
              <p:cNvSpPr>
                <a:spLocks noGrp="1"/>
              </p:cNvSpPr>
              <p:nvPr>
                <p:ph sz="half" idx="2"/>
              </p:nvPr>
            </p:nvSpPr>
            <p:spPr>
              <a:xfrm>
                <a:off x="6172199" y="1825625"/>
                <a:ext cx="5847863" cy="5032374"/>
              </a:xfrm>
            </p:spPr>
            <p:txBody>
              <a:bodyPr>
                <a:normAutofit/>
              </a:bodyPr>
              <a:lstStyle/>
              <a:p>
                <a:pPr marL="0" indent="0">
                  <a:buNone/>
                </a:pPr>
                <a:r>
                  <a:rPr lang="en-US" b="1" dirty="0"/>
                  <a:t>Additional notes</a:t>
                </a:r>
                <a:endParaRPr lang="en-US" dirty="0"/>
              </a:p>
              <a:p>
                <a:r>
                  <a:rPr lang="en-US" dirty="0"/>
                  <a:t>More advanced methods may even try and guess the local geometry of the boundary to make better iterations on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images.</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8102DC7E-D10C-479D-8364-A5F503079914}"/>
                  </a:ext>
                </a:extLst>
              </p:cNvPr>
              <p:cNvSpPr>
                <a:spLocks noGrp="1" noRot="1" noChangeAspect="1" noMove="1" noResize="1" noEditPoints="1" noAdjustHandles="1" noChangeArrowheads="1" noChangeShapeType="1" noTextEdit="1"/>
              </p:cNvSpPr>
              <p:nvPr>
                <p:ph sz="half" idx="2"/>
              </p:nvPr>
            </p:nvSpPr>
            <p:spPr>
              <a:xfrm>
                <a:off x="6172199" y="1825625"/>
                <a:ext cx="5847863" cy="5032374"/>
              </a:xfrm>
              <a:blipFill>
                <a:blip r:embed="rId3"/>
                <a:stretch>
                  <a:fillRect l="-2083"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8054BD90-71F2-4020-BAAD-6DE0950F4FA1}"/>
              </a:ext>
            </a:extLst>
          </p:cNvPr>
          <p:cNvPicPr>
            <a:picLocks noChangeAspect="1"/>
          </p:cNvPicPr>
          <p:nvPr/>
        </p:nvPicPr>
        <p:blipFill rotWithShape="1">
          <a:blip r:embed="rId4"/>
          <a:srcRect l="21154" t="21744" r="64359" b="45230"/>
          <a:stretch/>
        </p:blipFill>
        <p:spPr>
          <a:xfrm>
            <a:off x="7080840" y="3985188"/>
            <a:ext cx="4032638" cy="2872811"/>
          </a:xfrm>
          <a:prstGeom prst="rect">
            <a:avLst/>
          </a:prstGeom>
        </p:spPr>
      </p:pic>
    </p:spTree>
    <p:extLst>
      <p:ext uri="{BB962C8B-B14F-4D97-AF65-F5344CB8AC3E}">
        <p14:creationId xmlns:p14="http://schemas.microsoft.com/office/powerpoint/2010/main" val="17286144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 in action</a:t>
            </a:r>
            <a:endParaRPr lang="en-GB" dirty="0"/>
          </a:p>
        </p:txBody>
      </p:sp>
      <p:pic>
        <p:nvPicPr>
          <p:cNvPr id="10" name="Picture 9">
            <a:extLst>
              <a:ext uri="{FF2B5EF4-FFF2-40B4-BE49-F238E27FC236}">
                <a16:creationId xmlns:a16="http://schemas.microsoft.com/office/drawing/2014/main" id="{9AD6B0D6-19C6-4059-9D7F-F6FE81D65840}"/>
              </a:ext>
            </a:extLst>
          </p:cNvPr>
          <p:cNvPicPr>
            <a:picLocks noChangeAspect="1"/>
          </p:cNvPicPr>
          <p:nvPr/>
        </p:nvPicPr>
        <p:blipFill rotWithShape="1">
          <a:blip r:embed="rId2"/>
          <a:srcRect l="13141" t="24821" r="64423" b="52205"/>
          <a:stretch/>
        </p:blipFill>
        <p:spPr>
          <a:xfrm>
            <a:off x="297860" y="1541584"/>
            <a:ext cx="11796346" cy="3774831"/>
          </a:xfrm>
          <a:prstGeom prst="rect">
            <a:avLst/>
          </a:prstGeom>
        </p:spPr>
      </p:pic>
    </p:spTree>
    <p:extLst>
      <p:ext uri="{BB962C8B-B14F-4D97-AF65-F5344CB8AC3E}">
        <p14:creationId xmlns:p14="http://schemas.microsoft.com/office/powerpoint/2010/main" val="40934888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 in action</a:t>
            </a:r>
            <a:endParaRPr lang="en-GB" dirty="0"/>
          </a:p>
        </p:txBody>
      </p:sp>
      <p:pic>
        <p:nvPicPr>
          <p:cNvPr id="10" name="Picture 9">
            <a:extLst>
              <a:ext uri="{FF2B5EF4-FFF2-40B4-BE49-F238E27FC236}">
                <a16:creationId xmlns:a16="http://schemas.microsoft.com/office/drawing/2014/main" id="{9AD6B0D6-19C6-4059-9D7F-F6FE81D65840}"/>
              </a:ext>
            </a:extLst>
          </p:cNvPr>
          <p:cNvPicPr>
            <a:picLocks noChangeAspect="1"/>
          </p:cNvPicPr>
          <p:nvPr/>
        </p:nvPicPr>
        <p:blipFill rotWithShape="1">
          <a:blip r:embed="rId2"/>
          <a:srcRect l="13141" t="24821" r="64423" b="52205"/>
          <a:stretch/>
        </p:blipFill>
        <p:spPr>
          <a:xfrm>
            <a:off x="297860" y="1541584"/>
            <a:ext cx="11796346" cy="3774831"/>
          </a:xfrm>
          <a:prstGeom prst="rect">
            <a:avLst/>
          </a:prstGeom>
        </p:spPr>
      </p:pic>
      <p:sp>
        <p:nvSpPr>
          <p:cNvPr id="4" name="TextBox 3">
            <a:extLst>
              <a:ext uri="{FF2B5EF4-FFF2-40B4-BE49-F238E27FC236}">
                <a16:creationId xmlns:a16="http://schemas.microsoft.com/office/drawing/2014/main" id="{43C240F3-E2AA-44AA-BE8F-24152C2BFCCD}"/>
              </a:ext>
            </a:extLst>
          </p:cNvPr>
          <p:cNvSpPr txBox="1"/>
          <p:nvPr/>
        </p:nvSpPr>
        <p:spPr>
          <a:xfrm>
            <a:off x="831748" y="5344408"/>
            <a:ext cx="10728569" cy="1384995"/>
          </a:xfrm>
          <a:prstGeom prst="rect">
            <a:avLst/>
          </a:prstGeom>
          <a:solidFill>
            <a:schemeClr val="bg1"/>
          </a:solidFill>
          <a:ln w="38100"/>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Note: </a:t>
            </a:r>
            <a:r>
              <a:rPr lang="en-US" sz="2800" dirty="0"/>
              <a:t>Implementation is not necessarily difficult, but cumbersome.</a:t>
            </a:r>
          </a:p>
          <a:p>
            <a:r>
              <a:rPr lang="en-US" sz="2800" dirty="0"/>
              <a:t>We leave the implementation of these methods out of the scope of this class (Have a look at the papers with code website!)</a:t>
            </a:r>
            <a:endParaRPr lang="en-GB" sz="2800" dirty="0"/>
          </a:p>
        </p:txBody>
      </p:sp>
    </p:spTree>
    <p:extLst>
      <p:ext uri="{BB962C8B-B14F-4D97-AF65-F5344CB8AC3E}">
        <p14:creationId xmlns:p14="http://schemas.microsoft.com/office/powerpoint/2010/main" val="991774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 (v2.0!).</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p:txBody>
          <a:bodyPr/>
          <a:lstStyle/>
          <a:p>
            <a:pPr marL="0" indent="0">
              <a:buNone/>
            </a:pPr>
            <a:r>
              <a:rPr lang="en-US" b="1" dirty="0"/>
              <a:t>Definition (</a:t>
            </a:r>
            <a:r>
              <a:rPr lang="en-US" b="1" dirty="0">
                <a:solidFill>
                  <a:srgbClr val="00B050"/>
                </a:solidFill>
              </a:rPr>
              <a:t>Black-boxing</a:t>
            </a:r>
            <a:r>
              <a:rPr lang="en-US" b="1" dirty="0"/>
              <a:t> defense, version 2.0!):</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p:txBody>
      </p:sp>
      <p:sp>
        <p:nvSpPr>
          <p:cNvPr id="4" name="Content Placeholder 3">
            <a:extLst>
              <a:ext uri="{FF2B5EF4-FFF2-40B4-BE49-F238E27FC236}">
                <a16:creationId xmlns:a16="http://schemas.microsoft.com/office/drawing/2014/main" id="{CE445F81-439C-44E2-8BE5-E39BB2D306C2}"/>
              </a:ext>
            </a:extLst>
          </p:cNvPr>
          <p:cNvSpPr>
            <a:spLocks noGrp="1"/>
          </p:cNvSpPr>
          <p:nvPr>
            <p:ph sz="half" idx="2"/>
          </p:nvPr>
        </p:nvSpPr>
        <p:spPr>
          <a:xfrm>
            <a:off x="6172200" y="1825624"/>
            <a:ext cx="5181600" cy="5032375"/>
          </a:xfrm>
        </p:spPr>
        <p:txBody>
          <a:bodyPr/>
          <a:lstStyle/>
          <a:p>
            <a:pPr marL="0" indent="0">
              <a:buNone/>
            </a:pPr>
            <a:r>
              <a:rPr lang="en-GB" strike="sngStrike" dirty="0">
                <a:solidFill>
                  <a:schemeClr val="bg1">
                    <a:lumMod val="75000"/>
                  </a:schemeClr>
                </a:solidFill>
              </a:rPr>
              <a:t>The only thing attackers can do is submit inputs and get outputs from the model.</a:t>
            </a:r>
            <a:endParaRPr lang="en-GB" dirty="0">
              <a:solidFill>
                <a:schemeClr val="bg1">
                  <a:lumMod val="75000"/>
                </a:schemeClr>
              </a:solidFill>
            </a:endParaRPr>
          </a:p>
          <a:p>
            <a:pPr marL="0" indent="0">
              <a:buNone/>
            </a:pPr>
            <a:r>
              <a:rPr lang="en-GB" b="1" dirty="0"/>
              <a:t>To make the model as black as possible, we can forbid the attacker from even ACCESSING THE MODEL!</a:t>
            </a:r>
          </a:p>
        </p:txBody>
      </p:sp>
    </p:spTree>
    <p:extLst>
      <p:ext uri="{BB962C8B-B14F-4D97-AF65-F5344CB8AC3E}">
        <p14:creationId xmlns:p14="http://schemas.microsoft.com/office/powerpoint/2010/main" val="5071085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15A5-9AA6-46A3-97D1-2A0E223599F8}"/>
              </a:ext>
            </a:extLst>
          </p:cNvPr>
          <p:cNvSpPr>
            <a:spLocks noGrp="1"/>
          </p:cNvSpPr>
          <p:nvPr>
            <p:ph type="title"/>
          </p:nvPr>
        </p:nvSpPr>
        <p:spPr/>
        <p:txBody>
          <a:bodyPr/>
          <a:lstStyle/>
          <a:p>
            <a:r>
              <a:rPr lang="en-US" dirty="0"/>
              <a:t>Defending by ensemble-</a:t>
            </a:r>
            <a:r>
              <a:rPr lang="en-US" dirty="0" err="1"/>
              <a:t>ing</a:t>
            </a:r>
            <a:r>
              <a:rPr lang="en-US" dirty="0"/>
              <a:t> your model</a:t>
            </a:r>
            <a:endParaRPr lang="en-GB" dirty="0"/>
          </a:p>
        </p:txBody>
      </p:sp>
      <p:sp>
        <p:nvSpPr>
          <p:cNvPr id="3" name="Content Placeholder 2">
            <a:extLst>
              <a:ext uri="{FF2B5EF4-FFF2-40B4-BE49-F238E27FC236}">
                <a16:creationId xmlns:a16="http://schemas.microsoft.com/office/drawing/2014/main" id="{120AB961-B094-4B5B-A440-5848C8351F2D}"/>
              </a:ext>
            </a:extLst>
          </p:cNvPr>
          <p:cNvSpPr>
            <a:spLocks noGrp="1"/>
          </p:cNvSpPr>
          <p:nvPr>
            <p:ph idx="1"/>
          </p:nvPr>
        </p:nvSpPr>
        <p:spPr>
          <a:xfrm>
            <a:off x="838200" y="1825624"/>
            <a:ext cx="10515600" cy="5032375"/>
          </a:xfrm>
        </p:spPr>
        <p:txBody>
          <a:bodyPr>
            <a:normAutofit/>
          </a:bodyPr>
          <a:lstStyle/>
          <a:p>
            <a:pPr marL="0" indent="0">
              <a:buNone/>
            </a:pPr>
            <a:r>
              <a:rPr lang="en-US" b="1" dirty="0"/>
              <a:t>Definition (The</a:t>
            </a:r>
            <a:r>
              <a:rPr lang="en-US" b="1" dirty="0">
                <a:solidFill>
                  <a:srgbClr val="00B050"/>
                </a:solidFill>
              </a:rPr>
              <a:t> ensemble</a:t>
            </a:r>
            <a:r>
              <a:rPr lang="en-US" b="1" dirty="0"/>
              <a:t> defense):</a:t>
            </a:r>
          </a:p>
          <a:p>
            <a:pPr marL="0" indent="0">
              <a:buNone/>
            </a:pPr>
            <a:r>
              <a:rPr lang="en-GB" dirty="0"/>
              <a:t>The </a:t>
            </a:r>
            <a:r>
              <a:rPr lang="en-GB" b="1" dirty="0">
                <a:solidFill>
                  <a:srgbClr val="00B050"/>
                </a:solidFill>
              </a:rPr>
              <a:t>ensemble</a:t>
            </a:r>
            <a:r>
              <a:rPr lang="en-GB" b="1" dirty="0"/>
              <a:t> </a:t>
            </a:r>
            <a:r>
              <a:rPr lang="en-GB" b="1" dirty="0" err="1"/>
              <a:t>defense</a:t>
            </a:r>
            <a:r>
              <a:rPr lang="en-GB" b="1" dirty="0"/>
              <a:t> </a:t>
            </a:r>
            <a:r>
              <a:rPr lang="en-GB" dirty="0"/>
              <a:t>refers to the concept of using multiple models to prevent attackers from making your classifier malfunction.</a:t>
            </a:r>
          </a:p>
          <a:p>
            <a:pPr marL="0" indent="0">
              <a:buNone/>
            </a:pPr>
            <a:r>
              <a:rPr lang="en-GB" dirty="0"/>
              <a:t>Each model is trained with a different initialization, hence leading to different weights, gradients, etc.</a:t>
            </a:r>
          </a:p>
          <a:p>
            <a:pPr marL="0" indent="0">
              <a:buNone/>
            </a:pPr>
            <a:r>
              <a:rPr lang="en-GB" dirty="0"/>
              <a:t>During testing, each image is passed to each different model, and a list of predictions is obtained (one for each model). The label, which appears the most often is the one returned by our ensemble classifier.</a:t>
            </a:r>
          </a:p>
          <a:p>
            <a:pPr marL="0" indent="0">
              <a:buNone/>
            </a:pPr>
            <a:r>
              <a:rPr lang="en-GB" dirty="0"/>
              <a:t>This makes the life of attackers extra difficult, as they have to successfully attack multiple models, with the same sample to make the prediction wrong.</a:t>
            </a:r>
          </a:p>
        </p:txBody>
      </p:sp>
    </p:spTree>
    <p:extLst>
      <p:ext uri="{BB962C8B-B14F-4D97-AF65-F5344CB8AC3E}">
        <p14:creationId xmlns:p14="http://schemas.microsoft.com/office/powerpoint/2010/main" val="25041879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15A5-9AA6-46A3-97D1-2A0E223599F8}"/>
              </a:ext>
            </a:extLst>
          </p:cNvPr>
          <p:cNvSpPr>
            <a:spLocks noGrp="1"/>
          </p:cNvSpPr>
          <p:nvPr>
            <p:ph type="title"/>
          </p:nvPr>
        </p:nvSpPr>
        <p:spPr/>
        <p:txBody>
          <a:bodyPr/>
          <a:lstStyle/>
          <a:p>
            <a:r>
              <a:rPr lang="en-US" dirty="0"/>
              <a:t>Defending by ensemble-</a:t>
            </a:r>
            <a:r>
              <a:rPr lang="en-US" dirty="0" err="1"/>
              <a:t>ing</a:t>
            </a:r>
            <a:r>
              <a:rPr lang="en-US" dirty="0"/>
              <a:t> your model</a:t>
            </a:r>
            <a:endParaRPr lang="en-GB" dirty="0"/>
          </a:p>
        </p:txBody>
      </p:sp>
      <p:pic>
        <p:nvPicPr>
          <p:cNvPr id="7" name="Picture 6">
            <a:extLst>
              <a:ext uri="{FF2B5EF4-FFF2-40B4-BE49-F238E27FC236}">
                <a16:creationId xmlns:a16="http://schemas.microsoft.com/office/drawing/2014/main" id="{3D44D4F7-1E95-4197-A6C9-02CAEA9A0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85" y="1835973"/>
            <a:ext cx="11121292" cy="4459451"/>
          </a:xfrm>
          <a:prstGeom prst="rect">
            <a:avLst/>
          </a:prstGeom>
          <a:ln w="38100">
            <a:solidFill>
              <a:schemeClr val="tx1"/>
            </a:solidFill>
          </a:ln>
        </p:spPr>
      </p:pic>
    </p:spTree>
    <p:extLst>
      <p:ext uri="{BB962C8B-B14F-4D97-AF65-F5344CB8AC3E}">
        <p14:creationId xmlns:p14="http://schemas.microsoft.com/office/powerpoint/2010/main" val="22632073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15A5-9AA6-46A3-97D1-2A0E223599F8}"/>
              </a:ext>
            </a:extLst>
          </p:cNvPr>
          <p:cNvSpPr>
            <a:spLocks noGrp="1"/>
          </p:cNvSpPr>
          <p:nvPr>
            <p:ph type="title"/>
          </p:nvPr>
        </p:nvSpPr>
        <p:spPr/>
        <p:txBody>
          <a:bodyPr/>
          <a:lstStyle/>
          <a:p>
            <a:r>
              <a:rPr lang="en-US" dirty="0"/>
              <a:t>Defending by ensemble-</a:t>
            </a:r>
            <a:r>
              <a:rPr lang="en-US" dirty="0" err="1"/>
              <a:t>ing</a:t>
            </a:r>
            <a:r>
              <a:rPr lang="en-US" dirty="0"/>
              <a:t> your model</a:t>
            </a:r>
            <a:endParaRPr lang="en-GB" dirty="0"/>
          </a:p>
        </p:txBody>
      </p:sp>
      <p:pic>
        <p:nvPicPr>
          <p:cNvPr id="7" name="Picture 6">
            <a:extLst>
              <a:ext uri="{FF2B5EF4-FFF2-40B4-BE49-F238E27FC236}">
                <a16:creationId xmlns:a16="http://schemas.microsoft.com/office/drawing/2014/main" id="{3D44D4F7-1E95-4197-A6C9-02CAEA9A0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85" y="1835973"/>
            <a:ext cx="11121292" cy="4459451"/>
          </a:xfrm>
          <a:prstGeom prst="rect">
            <a:avLst/>
          </a:prstGeom>
          <a:ln w="38100">
            <a:solidFill>
              <a:schemeClr val="tx1"/>
            </a:solidFill>
          </a:ln>
        </p:spPr>
      </p:pic>
      <p:sp>
        <p:nvSpPr>
          <p:cNvPr id="3" name="Rectangle 2">
            <a:extLst>
              <a:ext uri="{FF2B5EF4-FFF2-40B4-BE49-F238E27FC236}">
                <a16:creationId xmlns:a16="http://schemas.microsoft.com/office/drawing/2014/main" id="{419C1EA9-6FEA-47FC-9BB9-43D518754F74}"/>
              </a:ext>
            </a:extLst>
          </p:cNvPr>
          <p:cNvSpPr/>
          <p:nvPr/>
        </p:nvSpPr>
        <p:spPr>
          <a:xfrm>
            <a:off x="187569" y="3032369"/>
            <a:ext cx="2375877" cy="1985108"/>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E2E5CF5E-F31A-4719-AAAE-639F6810567B}"/>
              </a:ext>
            </a:extLst>
          </p:cNvPr>
          <p:cNvSpPr txBox="1"/>
          <p:nvPr/>
        </p:nvSpPr>
        <p:spPr>
          <a:xfrm>
            <a:off x="508000" y="5473975"/>
            <a:ext cx="3728338" cy="1323439"/>
          </a:xfrm>
          <a:prstGeom prst="rect">
            <a:avLst/>
          </a:prstGeom>
          <a:solidFill>
            <a:schemeClr val="bg1"/>
          </a:solidFill>
          <a:ln w="12700">
            <a:solidFill>
              <a:schemeClr val="tx1"/>
            </a:solidFill>
          </a:ln>
        </p:spPr>
        <p:txBody>
          <a:bodyPr wrap="square" rtlCol="0">
            <a:spAutoFit/>
          </a:bodyPr>
          <a:lstStyle/>
          <a:p>
            <a:r>
              <a:rPr lang="en-US" sz="2000" b="1" dirty="0">
                <a:solidFill>
                  <a:schemeClr val="accent2"/>
                </a:solidFill>
              </a:rPr>
              <a:t>Attack sample might have made this first model malfunction, but others might remain unaffected!</a:t>
            </a:r>
            <a:br>
              <a:rPr lang="en-US" sz="2000" b="1" dirty="0">
                <a:solidFill>
                  <a:schemeClr val="accent2"/>
                </a:solidFill>
              </a:rPr>
            </a:br>
            <a:r>
              <a:rPr lang="en-US" sz="2000" b="1" dirty="0">
                <a:solidFill>
                  <a:schemeClr val="accent2"/>
                </a:solidFill>
              </a:rPr>
              <a:t>(Final decision is still class 2)</a:t>
            </a:r>
            <a:endParaRPr lang="en-GB" sz="2000" b="1" dirty="0">
              <a:solidFill>
                <a:schemeClr val="accent2"/>
              </a:solidFill>
            </a:endParaRPr>
          </a:p>
        </p:txBody>
      </p:sp>
    </p:spTree>
    <p:extLst>
      <p:ext uri="{BB962C8B-B14F-4D97-AF65-F5344CB8AC3E}">
        <p14:creationId xmlns:p14="http://schemas.microsoft.com/office/powerpoint/2010/main" val="609955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3910-B7DE-40DA-B9E4-AAA90FB673B2}"/>
              </a:ext>
            </a:extLst>
          </p:cNvPr>
          <p:cNvSpPr>
            <a:spLocks noGrp="1"/>
          </p:cNvSpPr>
          <p:nvPr>
            <p:ph type="title"/>
          </p:nvPr>
        </p:nvSpPr>
        <p:spPr/>
        <p:txBody>
          <a:bodyPr/>
          <a:lstStyle/>
          <a:p>
            <a:r>
              <a:rPr lang="en-US" dirty="0"/>
              <a:t>Untargeted Gradient Attack (option #1)</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ACB712-5E78-4A70-BF20-842B3EE8294D}"/>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untargeted</a:t>
                </a:r>
                <a:r>
                  <a:rPr lang="en-US" b="1" dirty="0"/>
                  <a:t> </a:t>
                </a:r>
                <a:r>
                  <a:rPr lang="en-US" b="1" dirty="0">
                    <a:solidFill>
                      <a:srgbClr val="00B050"/>
                    </a:solidFill>
                  </a:rPr>
                  <a:t>gradient</a:t>
                </a:r>
                <a:r>
                  <a:rPr lang="en-US" b="1" dirty="0"/>
                  <a:t> </a:t>
                </a:r>
                <a:r>
                  <a:rPr lang="en-US" b="1" dirty="0">
                    <a:solidFill>
                      <a:srgbClr val="00B050"/>
                    </a:solidFill>
                  </a:rPr>
                  <a:t>attack</a:t>
                </a:r>
                <a:r>
                  <a:rPr lang="en-US" b="1" dirty="0"/>
                  <a:t>):</a:t>
                </a:r>
              </a:p>
              <a:p>
                <a:pPr marL="0" indent="0">
                  <a:buNone/>
                </a:pPr>
                <a:r>
                  <a:rPr lang="en-US" dirty="0"/>
                  <a:t>The </a:t>
                </a:r>
                <a:r>
                  <a:rPr lang="en-US" b="1" dirty="0">
                    <a:solidFill>
                      <a:srgbClr val="00B050"/>
                    </a:solidFill>
                  </a:rPr>
                  <a:t>untargeted</a:t>
                </a:r>
                <a:r>
                  <a:rPr lang="en-US" dirty="0">
                    <a:solidFill>
                      <a:srgbClr val="00B050"/>
                    </a:solidFill>
                  </a:rPr>
                  <a:t> </a:t>
                </a:r>
                <a:r>
                  <a:rPr lang="en-US" b="1" dirty="0">
                    <a:solidFill>
                      <a:srgbClr val="00B050"/>
                    </a:solidFill>
                  </a:rPr>
                  <a:t>gradient</a:t>
                </a:r>
                <a:r>
                  <a:rPr lang="en-US" dirty="0">
                    <a:solidFill>
                      <a:srgbClr val="00B050"/>
                    </a:solidFill>
                  </a:rPr>
                  <a:t> </a:t>
                </a:r>
                <a:r>
                  <a:rPr lang="en-US" b="1" dirty="0">
                    <a:solidFill>
                      <a:srgbClr val="00B050"/>
                    </a:solidFill>
                  </a:rPr>
                  <a:t>attack</a:t>
                </a:r>
                <a:r>
                  <a:rPr lang="en-US" dirty="0">
                    <a:solidFill>
                      <a:srgbClr val="00B050"/>
                    </a:solidFill>
                  </a:rPr>
                  <a:t> </a:t>
                </a:r>
                <a:r>
                  <a:rPr lang="en-US" dirty="0"/>
                  <a:t>takes a single sample </a:t>
                </a:r>
                <a14:m>
                  <m:oMath xmlns:m="http://schemas.openxmlformats.org/officeDocument/2006/math">
                    <m:r>
                      <a:rPr lang="en-US" i="1" dirty="0" smtClean="0">
                        <a:latin typeface="Cambria Math" panose="02040503050406030204" pitchFamily="18" charset="0"/>
                      </a:rPr>
                      <m:t>𝑥</m:t>
                    </m:r>
                  </m:oMath>
                </a14:m>
                <a:r>
                  <a:rPr lang="en-US" dirty="0"/>
                  <a:t>, of original class </a:t>
                </a:r>
                <a14:m>
                  <m:oMath xmlns:m="http://schemas.openxmlformats.org/officeDocument/2006/math">
                    <m:r>
                      <a:rPr lang="en-US" i="1" dirty="0" smtClean="0">
                        <a:latin typeface="Cambria Math" panose="02040503050406030204" pitchFamily="18" charset="0"/>
                      </a:rPr>
                      <m:t>𝑐</m:t>
                    </m: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and attempts to produce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of class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with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GB" dirty="0"/>
              </a:p>
              <a:p>
                <a:pPr marL="0" indent="0">
                  <a:buNone/>
                </a:pPr>
                <a:endParaRPr lang="en-GB" dirty="0"/>
              </a:p>
              <a:p>
                <a:pPr marL="0" indent="0">
                  <a:buNone/>
                </a:pPr>
                <a:r>
                  <a:rPr lang="en-GB" dirty="0"/>
                  <a:t>And then two options…</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E6ACB712-5E78-4A70-BF20-842B3EE8294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29"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4D40967-10D8-4CDB-BE23-172E50565073}"/>
                  </a:ext>
                </a:extLst>
              </p:cNvPr>
              <p:cNvSpPr>
                <a:spLocks noGrp="1"/>
              </p:cNvSpPr>
              <p:nvPr>
                <p:ph sz="half" idx="2"/>
              </p:nvPr>
            </p:nvSpPr>
            <p:spPr>
              <a:xfrm>
                <a:off x="6172200" y="1825624"/>
                <a:ext cx="5181600" cy="5032375"/>
              </a:xfrm>
            </p:spPr>
            <p:txBody>
              <a:bodyPr>
                <a:normAutofit/>
              </a:bodyPr>
              <a:lstStyle/>
              <a:p>
                <a:r>
                  <a:rPr lang="en-US" b="1" dirty="0"/>
                  <a:t>Option #1: </a:t>
                </a:r>
                <a:r>
                  <a:rPr lang="en-US" dirty="0"/>
                  <a:t>look for the most probable class </a:t>
                </a:r>
                <a14:m>
                  <m:oMath xmlns:m="http://schemas.openxmlformats.org/officeDocument/2006/math">
                    <m:r>
                      <a:rPr lang="en-US" b="0" i="1" dirty="0" smtClean="0">
                        <a:latin typeface="Cambria Math" panose="02040503050406030204" pitchFamily="18" charset="0"/>
                      </a:rPr>
                      <m:t>𝑐</m:t>
                    </m:r>
                    <m:r>
                      <a:rPr lang="en-US" i="1" dirty="0">
                        <a:latin typeface="Cambria Math" panose="02040503050406030204" pitchFamily="18" charset="0"/>
                      </a:rPr>
                      <m:t>∈</m:t>
                    </m:r>
                    <m:r>
                      <a:rPr lang="en-US" i="1" dirty="0">
                        <a:latin typeface="Cambria Math" panose="02040503050406030204" pitchFamily="18" charset="0"/>
                      </a:rPr>
                      <m:t>𝐶</m:t>
                    </m:r>
                  </m:oMath>
                </a14:m>
                <a:r>
                  <a:rPr lang="en-US" dirty="0"/>
                  <a:t> and use gradient </a:t>
                </a:r>
                <a:r>
                  <a:rPr lang="en-US" b="1" dirty="0"/>
                  <a:t>ascent</a:t>
                </a:r>
                <a:r>
                  <a:rPr lang="en-US" dirty="0"/>
                  <a:t> to move the sample </a:t>
                </a:r>
                <a:r>
                  <a:rPr lang="en-US" b="1" dirty="0"/>
                  <a:t>away from its original class</a:t>
                </a:r>
                <a:r>
                  <a:rPr lang="en-US" dirty="0"/>
                  <a:t>, with step </a:t>
                </a:r>
                <a14:m>
                  <m:oMath xmlns:m="http://schemas.openxmlformats.org/officeDocument/2006/math">
                    <m:r>
                      <a:rPr lang="en-US" b="0" i="1" smtClean="0">
                        <a:latin typeface="Cambria Math" panose="02040503050406030204" pitchFamily="18" charset="0"/>
                      </a:rPr>
                      <m:t>𝜖</m:t>
                    </m:r>
                  </m:oMath>
                </a14:m>
                <a:r>
                  <a:rPr lang="en-US" dirty="0"/>
                  <a:t>.</a:t>
                </a: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smtClean="0">
                          <a:latin typeface="Cambria Math" panose="02040503050406030204" pitchFamily="18" charset="0"/>
                        </a:rPr>
                        <m:t>+</m:t>
                      </m:r>
                      <m:r>
                        <a:rPr lang="en-US" b="0" i="1" smtClean="0">
                          <a:solidFill>
                            <a:schemeClr val="tx1"/>
                          </a:solidFill>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b="0" i="1" dirty="0" smtClean="0">
                          <a:latin typeface="Cambria Math" panose="02040503050406030204" pitchFamily="18" charset="0"/>
                        </a:rPr>
                        <m:t>𝑐</m:t>
                      </m:r>
                      <m:r>
                        <a:rPr lang="en-US" i="1" dirty="0">
                          <a:latin typeface="Cambria Math" panose="02040503050406030204" pitchFamily="18" charset="0"/>
                        </a:rPr>
                        <m:t>)</m:t>
                      </m:r>
                    </m:oMath>
                  </m:oMathPara>
                </a14:m>
                <a:endParaRPr lang="en-GB" dirty="0"/>
              </a:p>
              <a:p>
                <a:pPr marL="0" indent="0">
                  <a:buNone/>
                </a:pPr>
                <a:endParaRPr lang="en-GB" dirty="0"/>
              </a:p>
              <a:p>
                <a:pPr marL="0" indent="0">
                  <a:buNone/>
                </a:pPr>
                <a:r>
                  <a:rPr lang="en-GB" dirty="0"/>
                  <a:t>The attack is successful if</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𝑐</m:t>
                          </m:r>
                        </m:e>
                      </m:acc>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d>
                            <m:dPr>
                              <m:ctrlPr>
                                <a:rPr lang="en-US" i="1">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d>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𝑐</m:t>
                      </m:r>
                    </m:oMath>
                  </m:oMathPara>
                </a14:m>
                <a:endParaRPr lang="en-GB" dirty="0"/>
              </a:p>
            </p:txBody>
          </p:sp>
        </mc:Choice>
        <mc:Fallback xmlns="">
          <p:sp>
            <p:nvSpPr>
              <p:cNvPr id="4" name="Content Placeholder 3">
                <a:extLst>
                  <a:ext uri="{FF2B5EF4-FFF2-40B4-BE49-F238E27FC236}">
                    <a16:creationId xmlns:a16="http://schemas.microsoft.com/office/drawing/2014/main" id="{B4D40967-10D8-4CDB-BE23-172E50565073}"/>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10482324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65EC2-EA03-40A5-8983-AA73BCE4EF3F}"/>
              </a:ext>
            </a:extLst>
          </p:cNvPr>
          <p:cNvSpPr>
            <a:spLocks noGrp="1"/>
          </p:cNvSpPr>
          <p:nvPr>
            <p:ph type="title"/>
          </p:nvPr>
        </p:nvSpPr>
        <p:spPr/>
        <p:txBody>
          <a:bodyPr/>
          <a:lstStyle/>
          <a:p>
            <a:r>
              <a:rPr lang="en-US" dirty="0"/>
              <a:t>Maximal defense</a:t>
            </a:r>
            <a:endParaRPr lang="en-GB" dirty="0"/>
          </a:p>
        </p:txBody>
      </p:sp>
      <p:sp>
        <p:nvSpPr>
          <p:cNvPr id="3" name="Content Placeholder 2">
            <a:extLst>
              <a:ext uri="{FF2B5EF4-FFF2-40B4-BE49-F238E27FC236}">
                <a16:creationId xmlns:a16="http://schemas.microsoft.com/office/drawing/2014/main" id="{4D34F3E2-2CB8-474D-9B40-FFD197FE73DF}"/>
              </a:ext>
            </a:extLst>
          </p:cNvPr>
          <p:cNvSpPr>
            <a:spLocks noGrp="1"/>
          </p:cNvSpPr>
          <p:nvPr>
            <p:ph idx="1"/>
          </p:nvPr>
        </p:nvSpPr>
        <p:spPr/>
        <p:txBody>
          <a:bodyPr/>
          <a:lstStyle/>
          <a:p>
            <a:r>
              <a:rPr lang="en-US" dirty="0"/>
              <a:t>Nothing more defenders can really do at this point. They have kept their model secret and “ensembled” it.</a:t>
            </a:r>
          </a:p>
          <a:p>
            <a:r>
              <a:rPr lang="en-US" dirty="0"/>
              <a:t>The attackers only know that the defender has a model, which is trying to accomplish a certain task, but have no access to it.</a:t>
            </a:r>
          </a:p>
          <a:p>
            <a:r>
              <a:rPr lang="en-US" dirty="0"/>
              <a:t>Defenders have even used multiple instances of the model to get an ensemble classifier.</a:t>
            </a:r>
          </a:p>
          <a:p>
            <a:r>
              <a:rPr lang="en-US" dirty="0"/>
              <a:t>This covers for attacks that would make one model malfunction.</a:t>
            </a:r>
          </a:p>
          <a:p>
            <a:endParaRPr lang="en-US" dirty="0"/>
          </a:p>
          <a:p>
            <a:pPr marL="0" indent="0">
              <a:buNone/>
            </a:pPr>
            <a:r>
              <a:rPr lang="en-US" b="1" dirty="0"/>
              <a:t>Attackers obviously lost, right?</a:t>
            </a:r>
            <a:endParaRPr lang="en-GB" b="1" dirty="0"/>
          </a:p>
        </p:txBody>
      </p:sp>
    </p:spTree>
    <p:extLst>
      <p:ext uri="{BB962C8B-B14F-4D97-AF65-F5344CB8AC3E}">
        <p14:creationId xmlns:p14="http://schemas.microsoft.com/office/powerpoint/2010/main" val="1335592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A44B6-8161-4E51-8672-D4E955021288}"/>
              </a:ext>
            </a:extLst>
          </p:cNvPr>
          <p:cNvSpPr>
            <a:spLocks noGrp="1"/>
          </p:cNvSpPr>
          <p:nvPr>
            <p:ph type="title"/>
          </p:nvPr>
        </p:nvSpPr>
        <p:spPr/>
        <p:txBody>
          <a:bodyPr/>
          <a:lstStyle/>
          <a:p>
            <a:r>
              <a:rPr lang="en-US" dirty="0"/>
              <a:t>On the transferability of attacks</a:t>
            </a:r>
            <a:endParaRPr lang="en-GB" dirty="0"/>
          </a:p>
        </p:txBody>
      </p:sp>
      <p:sp>
        <p:nvSpPr>
          <p:cNvPr id="3" name="Content Placeholder 2">
            <a:extLst>
              <a:ext uri="{FF2B5EF4-FFF2-40B4-BE49-F238E27FC236}">
                <a16:creationId xmlns:a16="http://schemas.microsoft.com/office/drawing/2014/main" id="{1CDAFEFC-BC85-4441-A3BB-FAB8369F6128}"/>
              </a:ext>
            </a:extLst>
          </p:cNvPr>
          <p:cNvSpPr>
            <a:spLocks noGrp="1"/>
          </p:cNvSpPr>
          <p:nvPr>
            <p:ph sz="half" idx="1"/>
          </p:nvPr>
        </p:nvSpPr>
        <p:spPr>
          <a:xfrm>
            <a:off x="838200" y="1825624"/>
            <a:ext cx="5181600" cy="5032375"/>
          </a:xfrm>
        </p:spPr>
        <p:txBody>
          <a:bodyPr>
            <a:normAutofit/>
          </a:bodyPr>
          <a:lstStyle/>
          <a:p>
            <a:pPr marL="0" indent="0">
              <a:buNone/>
            </a:pPr>
            <a:r>
              <a:rPr lang="en-US" sz="4000" b="1" dirty="0"/>
              <a:t>Attackers obviously lost, right?</a:t>
            </a:r>
            <a:endParaRPr lang="en-GB" sz="4000" b="1" dirty="0"/>
          </a:p>
          <a:p>
            <a:pPr marL="0" indent="0">
              <a:buNone/>
            </a:pPr>
            <a:r>
              <a:rPr lang="en-US" sz="4000" b="1" dirty="0"/>
              <a:t>Well… Yes and no.</a:t>
            </a:r>
          </a:p>
          <a:p>
            <a:endParaRPr lang="en-US" dirty="0"/>
          </a:p>
          <a:p>
            <a:r>
              <a:rPr lang="en-US" dirty="0"/>
              <a:t>While it may seem very difficult to make an </a:t>
            </a:r>
            <a:r>
              <a:rPr lang="en-US" b="1" dirty="0"/>
              <a:t>ensemble</a:t>
            </a:r>
            <a:r>
              <a:rPr lang="en-US" dirty="0"/>
              <a:t>, </a:t>
            </a:r>
            <a:r>
              <a:rPr lang="en-US" b="1" dirty="0"/>
              <a:t>hidden</a:t>
            </a:r>
            <a:r>
              <a:rPr lang="en-US" dirty="0"/>
              <a:t> model malfunction…</a:t>
            </a:r>
          </a:p>
          <a:p>
            <a:r>
              <a:rPr lang="en-US" dirty="0"/>
              <a:t>Recent papers have shown that attacks might be </a:t>
            </a:r>
            <a:r>
              <a:rPr lang="en-US" b="1" dirty="0"/>
              <a:t>transferable </a:t>
            </a:r>
            <a:r>
              <a:rPr lang="en-US" dirty="0"/>
              <a:t>[Liu2017].</a:t>
            </a:r>
            <a:endParaRPr lang="en-GB" dirty="0"/>
          </a:p>
          <a:p>
            <a:pPr marL="0" indent="0">
              <a:buNone/>
            </a:pPr>
            <a:endParaRPr lang="en-US" dirty="0"/>
          </a:p>
        </p:txBody>
      </p:sp>
      <p:sp>
        <p:nvSpPr>
          <p:cNvPr id="5" name="Content Placeholder 4">
            <a:extLst>
              <a:ext uri="{FF2B5EF4-FFF2-40B4-BE49-F238E27FC236}">
                <a16:creationId xmlns:a16="http://schemas.microsoft.com/office/drawing/2014/main" id="{C420842A-5D72-4076-982F-E2BB57AEF2A5}"/>
              </a:ext>
            </a:extLst>
          </p:cNvPr>
          <p:cNvSpPr>
            <a:spLocks noGrp="1"/>
          </p:cNvSpPr>
          <p:nvPr>
            <p:ph sz="half" idx="2"/>
          </p:nvPr>
        </p:nvSpPr>
        <p:spPr>
          <a:xfrm>
            <a:off x="6172200" y="1825624"/>
            <a:ext cx="5181600" cy="5032375"/>
          </a:xfrm>
        </p:spPr>
        <p:txBody>
          <a:bodyPr>
            <a:normAutofit/>
          </a:bodyPr>
          <a:lstStyle/>
          <a:p>
            <a:r>
              <a:rPr lang="en-US" b="1" dirty="0"/>
              <a:t>Note: </a:t>
            </a:r>
            <a:r>
              <a:rPr lang="en-US" dirty="0"/>
              <a:t>this is what we exploited for our </a:t>
            </a:r>
            <a:r>
              <a:rPr lang="en-US" b="1" dirty="0"/>
              <a:t>surrogate</a:t>
            </a:r>
            <a:r>
              <a:rPr lang="en-US" dirty="0"/>
              <a:t> </a:t>
            </a:r>
            <a:r>
              <a:rPr lang="en-US" b="1" dirty="0"/>
              <a:t>attack</a:t>
            </a:r>
            <a:r>
              <a:rPr lang="en-US" dirty="0"/>
              <a:t>, in the first place.</a:t>
            </a:r>
          </a:p>
          <a:p>
            <a:r>
              <a:rPr lang="en-US" dirty="0"/>
              <a:t>Unfortunately, this means an attack, which makes a certain facial recognition algorithm fail, has great chances to make another mode, even different, fail as well.</a:t>
            </a:r>
          </a:p>
          <a:p>
            <a:r>
              <a:rPr lang="en-US" dirty="0"/>
              <a:t>And even more true for models within a same ensemble.</a:t>
            </a:r>
            <a:endParaRPr lang="en-GB" dirty="0"/>
          </a:p>
        </p:txBody>
      </p:sp>
    </p:spTree>
    <p:extLst>
      <p:ext uri="{BB962C8B-B14F-4D97-AF65-F5344CB8AC3E}">
        <p14:creationId xmlns:p14="http://schemas.microsoft.com/office/powerpoint/2010/main" val="42362879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FEB71-CD01-4F80-BADB-CC9C575F41C7}"/>
              </a:ext>
            </a:extLst>
          </p:cNvPr>
          <p:cNvSpPr>
            <a:spLocks noGrp="1"/>
          </p:cNvSpPr>
          <p:nvPr>
            <p:ph type="title"/>
          </p:nvPr>
        </p:nvSpPr>
        <p:spPr/>
        <p:txBody>
          <a:bodyPr/>
          <a:lstStyle/>
          <a:p>
            <a:r>
              <a:rPr lang="en-US" dirty="0"/>
              <a:t>Conclusion </a:t>
            </a:r>
            <a:r>
              <a:rPr lang="en-US"/>
              <a:t>(W6S3</a:t>
            </a:r>
            <a:r>
              <a:rPr lang="en-US" dirty="0"/>
              <a:t>)</a:t>
            </a:r>
            <a:endParaRPr lang="en-GB" dirty="0"/>
          </a:p>
        </p:txBody>
      </p:sp>
      <p:sp>
        <p:nvSpPr>
          <p:cNvPr id="3" name="Content Placeholder 2">
            <a:extLst>
              <a:ext uri="{FF2B5EF4-FFF2-40B4-BE49-F238E27FC236}">
                <a16:creationId xmlns:a16="http://schemas.microsoft.com/office/drawing/2014/main" id="{0D4C54FF-1BD2-4F08-8F87-BE641CBBD3E1}"/>
              </a:ext>
            </a:extLst>
          </p:cNvPr>
          <p:cNvSpPr>
            <a:spLocks noGrp="1"/>
          </p:cNvSpPr>
          <p:nvPr>
            <p:ph sz="half" idx="1"/>
          </p:nvPr>
        </p:nvSpPr>
        <p:spPr>
          <a:xfrm>
            <a:off x="838200" y="1825624"/>
            <a:ext cx="5181600" cy="5032375"/>
          </a:xfrm>
        </p:spPr>
        <p:txBody>
          <a:bodyPr/>
          <a:lstStyle/>
          <a:p>
            <a:r>
              <a:rPr lang="en-US" dirty="0"/>
              <a:t>Training and attacking a model seem to be the two faces of a same coin.</a:t>
            </a:r>
          </a:p>
          <a:p>
            <a:r>
              <a:rPr lang="en-US" dirty="0"/>
              <a:t>Being able to do one, unfortunately exposes you to the second one.</a:t>
            </a:r>
          </a:p>
          <a:p>
            <a:r>
              <a:rPr lang="en-US" dirty="0"/>
              <a:t>Both attackers and defenders have many options up their sleeve. But attackers seem to have a clear advantage.</a:t>
            </a:r>
          </a:p>
        </p:txBody>
      </p:sp>
      <p:sp>
        <p:nvSpPr>
          <p:cNvPr id="4" name="Content Placeholder 3">
            <a:extLst>
              <a:ext uri="{FF2B5EF4-FFF2-40B4-BE49-F238E27FC236}">
                <a16:creationId xmlns:a16="http://schemas.microsoft.com/office/drawing/2014/main" id="{26D3509D-9A49-4FFE-BCA8-131CCDA14566}"/>
              </a:ext>
            </a:extLst>
          </p:cNvPr>
          <p:cNvSpPr>
            <a:spLocks noGrp="1"/>
          </p:cNvSpPr>
          <p:nvPr>
            <p:ph sz="half" idx="2"/>
          </p:nvPr>
        </p:nvSpPr>
        <p:spPr>
          <a:xfrm>
            <a:off x="6172200" y="1825624"/>
            <a:ext cx="5181600" cy="5032375"/>
          </a:xfrm>
        </p:spPr>
        <p:txBody>
          <a:bodyPr/>
          <a:lstStyle/>
          <a:p>
            <a:r>
              <a:rPr lang="en-US" dirty="0"/>
              <a:t>Attackers are able to exploit</a:t>
            </a:r>
          </a:p>
          <a:p>
            <a:pPr lvl="1"/>
            <a:r>
              <a:rPr lang="en-US" sz="2800" dirty="0"/>
              <a:t>Intrinsic information from models.</a:t>
            </a:r>
          </a:p>
          <a:p>
            <a:pPr lvl="1"/>
            <a:r>
              <a:rPr lang="en-US" sz="2800" dirty="0"/>
              <a:t>But more importantly, fundamental limits of neural networks.</a:t>
            </a:r>
            <a:endParaRPr lang="en-US" dirty="0"/>
          </a:p>
          <a:p>
            <a:r>
              <a:rPr lang="en-US" dirty="0"/>
              <a:t>It is a very active research field, with many more advanced concepts, for obvious reasons, as any “sensitive” application will require some kind of defense.</a:t>
            </a:r>
            <a:endParaRPr lang="en-GB" dirty="0"/>
          </a:p>
        </p:txBody>
      </p:sp>
    </p:spTree>
    <p:extLst>
      <p:ext uri="{BB962C8B-B14F-4D97-AF65-F5344CB8AC3E}">
        <p14:creationId xmlns:p14="http://schemas.microsoft.com/office/powerpoint/2010/main" val="11808189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375138" y="1825624"/>
            <a:ext cx="11816862" cy="5032375"/>
          </a:xfrm>
        </p:spPr>
        <p:txBody>
          <a:bodyPr>
            <a:normAutofit/>
          </a:bodyPr>
          <a:lstStyle/>
          <a:p>
            <a:r>
              <a:rPr lang="en-US" dirty="0"/>
              <a:t>[Madry2017] </a:t>
            </a:r>
            <a:r>
              <a:rPr lang="en-US" b="1" dirty="0" err="1">
                <a:solidFill>
                  <a:schemeClr val="accent2">
                    <a:lumMod val="50000"/>
                  </a:schemeClr>
                </a:solidFill>
              </a:rPr>
              <a:t>Madry</a:t>
            </a:r>
            <a:r>
              <a:rPr lang="en-US" dirty="0"/>
              <a:t> et al., “Towards Deep Learning Models Resistant to Adversarial Attacks”, 2017</a:t>
            </a:r>
            <a:br>
              <a:rPr lang="en-US" dirty="0"/>
            </a:br>
            <a:r>
              <a:rPr lang="en-US" dirty="0">
                <a:hlinkClick r:id="rId2"/>
              </a:rPr>
              <a:t>https://arxiv.org/abs/1706.06083</a:t>
            </a:r>
            <a:endParaRPr lang="en-US" dirty="0"/>
          </a:p>
          <a:p>
            <a:r>
              <a:rPr lang="en-US" dirty="0"/>
              <a:t>[Papernot2015] </a:t>
            </a:r>
            <a:r>
              <a:rPr lang="en-US" b="1" dirty="0" err="1">
                <a:solidFill>
                  <a:schemeClr val="accent2">
                    <a:lumMod val="50000"/>
                  </a:schemeClr>
                </a:solidFill>
              </a:rPr>
              <a:t>Papernot</a:t>
            </a:r>
            <a:r>
              <a:rPr lang="en-US" dirty="0"/>
              <a:t> et al., “Distillation as a Defense to Adversarial Perturbations against Deep Neural Networks”, 2015</a:t>
            </a:r>
            <a:br>
              <a:rPr lang="en-US" dirty="0"/>
            </a:br>
            <a:r>
              <a:rPr lang="en-US" dirty="0">
                <a:hlinkClick r:id="rId3"/>
              </a:rPr>
              <a:t>https://arxiv.org/abs/1511.04508</a:t>
            </a:r>
            <a:endParaRPr lang="en-US" dirty="0"/>
          </a:p>
          <a:p>
            <a:r>
              <a:rPr lang="en-US" dirty="0"/>
              <a:t>[Dong2017] Dong et al., “Boosting Adversarial Attacks with Momentum”, 2017.</a:t>
            </a:r>
            <a:br>
              <a:rPr lang="en-US" dirty="0"/>
            </a:br>
            <a:r>
              <a:rPr lang="en-US" dirty="0">
                <a:hlinkClick r:id="rId4"/>
              </a:rPr>
              <a:t>https://arxiv.org/abs/1710.06081</a:t>
            </a:r>
            <a:endParaRPr lang="en-US" dirty="0"/>
          </a:p>
          <a:p>
            <a:r>
              <a:rPr lang="en-US" dirty="0"/>
              <a:t>[Carlini2017] </a:t>
            </a:r>
            <a:r>
              <a:rPr lang="en-US" b="1" dirty="0" err="1">
                <a:solidFill>
                  <a:schemeClr val="accent2">
                    <a:lumMod val="50000"/>
                  </a:schemeClr>
                </a:solidFill>
              </a:rPr>
              <a:t>Carlini</a:t>
            </a:r>
            <a:r>
              <a:rPr lang="en-US" dirty="0"/>
              <a:t> and </a:t>
            </a:r>
            <a:r>
              <a:rPr lang="en-US" b="1" dirty="0">
                <a:solidFill>
                  <a:schemeClr val="accent2">
                    <a:lumMod val="50000"/>
                  </a:schemeClr>
                </a:solidFill>
              </a:rPr>
              <a:t>Wagner</a:t>
            </a:r>
            <a:r>
              <a:rPr lang="en-US" dirty="0"/>
              <a:t>, “Towards Evaluating the Robustness of Neural Networks”, 2017.</a:t>
            </a:r>
            <a:br>
              <a:rPr lang="en-US" dirty="0"/>
            </a:br>
            <a:r>
              <a:rPr lang="en-US" dirty="0">
                <a:hlinkClick r:id="rId5"/>
              </a:rPr>
              <a:t>https://arxiv.org/abs/1608.04644</a:t>
            </a:r>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375138" y="1825624"/>
            <a:ext cx="11816862" cy="5032375"/>
          </a:xfrm>
        </p:spPr>
        <p:txBody>
          <a:bodyPr>
            <a:normAutofit/>
          </a:bodyPr>
          <a:lstStyle/>
          <a:p>
            <a:r>
              <a:rPr lang="en-US" dirty="0"/>
              <a:t>[Papernot2017] </a:t>
            </a:r>
            <a:r>
              <a:rPr lang="en-US" b="1" dirty="0" err="1">
                <a:solidFill>
                  <a:schemeClr val="accent2">
                    <a:lumMod val="50000"/>
                  </a:schemeClr>
                </a:solidFill>
              </a:rPr>
              <a:t>Papernot</a:t>
            </a:r>
            <a:r>
              <a:rPr lang="en-US" dirty="0"/>
              <a:t> et al., “Practical Black-Box Attacks against Machine Learning”, 2017.</a:t>
            </a:r>
            <a:br>
              <a:rPr lang="en-US" dirty="0"/>
            </a:br>
            <a:r>
              <a:rPr lang="en-US" dirty="0">
                <a:hlinkClick r:id="rId2"/>
              </a:rPr>
              <a:t>https://arxiv.org/abs/1602.02697</a:t>
            </a:r>
            <a:endParaRPr lang="en-US" dirty="0"/>
          </a:p>
          <a:p>
            <a:r>
              <a:rPr lang="en-US" dirty="0"/>
              <a:t>[Brendel2018] Brendel et al., “Decision-Based Adversarial Attacks: Reliable Attacks Against Black-Box Machine Learning Models”, 2018.</a:t>
            </a:r>
            <a:br>
              <a:rPr lang="en-US" dirty="0"/>
            </a:br>
            <a:r>
              <a:rPr lang="en-US" dirty="0">
                <a:hlinkClick r:id="rId3"/>
              </a:rPr>
              <a:t>https://arxiv.org/abs/1712.04248</a:t>
            </a:r>
            <a:endParaRPr lang="en-US" dirty="0"/>
          </a:p>
          <a:p>
            <a:r>
              <a:rPr lang="en-US" dirty="0"/>
              <a:t>[Liu2017] Liu et al., “Delving into Transferable Adversarial Examples and Black-box Attacks”, 2017.</a:t>
            </a:r>
            <a:br>
              <a:rPr lang="en-US" dirty="0"/>
            </a:br>
            <a:r>
              <a:rPr lang="en-US" dirty="0">
                <a:hlinkClick r:id="rId4"/>
              </a:rPr>
              <a:t>https://arxiv.org/abs/1611.02770</a:t>
            </a:r>
            <a:endParaRPr lang="en-US" dirty="0"/>
          </a:p>
          <a:p>
            <a:endParaRPr lang="en-US" b="1"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41982601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Interested in implementing advanced algos?</a:t>
            </a:r>
            <a:br>
              <a:rPr lang="en-US" dirty="0"/>
            </a:br>
            <a:r>
              <a:rPr lang="en-US" dirty="0"/>
              <a:t>Look them up on </a:t>
            </a:r>
            <a:r>
              <a:rPr lang="en-US" dirty="0" err="1"/>
              <a:t>PapersWithCode</a:t>
            </a:r>
            <a:r>
              <a:rPr lang="en-US" dirty="0"/>
              <a:t> first!</a:t>
            </a:r>
            <a:endParaRPr lang="en-GB" dirty="0"/>
          </a:p>
        </p:txBody>
      </p:sp>
      <p:pic>
        <p:nvPicPr>
          <p:cNvPr id="6" name="Picture 5">
            <a:extLst>
              <a:ext uri="{FF2B5EF4-FFF2-40B4-BE49-F238E27FC236}">
                <a16:creationId xmlns:a16="http://schemas.microsoft.com/office/drawing/2014/main" id="{8961133B-8C42-47E1-B505-214A0FB7F8CE}"/>
              </a:ext>
            </a:extLst>
          </p:cNvPr>
          <p:cNvPicPr>
            <a:picLocks noChangeAspect="1"/>
          </p:cNvPicPr>
          <p:nvPr/>
        </p:nvPicPr>
        <p:blipFill rotWithShape="1">
          <a:blip r:embed="rId2"/>
          <a:srcRect l="56155" t="17026" r="6874" b="23077"/>
          <a:stretch/>
        </p:blipFill>
        <p:spPr>
          <a:xfrm>
            <a:off x="838200" y="1811961"/>
            <a:ext cx="9966788" cy="5046039"/>
          </a:xfrm>
          <a:prstGeom prst="rect">
            <a:avLst/>
          </a:prstGeom>
        </p:spPr>
      </p:pic>
      <p:sp>
        <p:nvSpPr>
          <p:cNvPr id="7" name="TextBox 6">
            <a:extLst>
              <a:ext uri="{FF2B5EF4-FFF2-40B4-BE49-F238E27FC236}">
                <a16:creationId xmlns:a16="http://schemas.microsoft.com/office/drawing/2014/main" id="{53D9BD42-DF14-4937-987C-396B0605AB4E}"/>
              </a:ext>
            </a:extLst>
          </p:cNvPr>
          <p:cNvSpPr txBox="1"/>
          <p:nvPr/>
        </p:nvSpPr>
        <p:spPr>
          <a:xfrm>
            <a:off x="7119815" y="5260949"/>
            <a:ext cx="4931507" cy="1384995"/>
          </a:xfrm>
          <a:prstGeom prst="rect">
            <a:avLst/>
          </a:prstGeom>
          <a:noFill/>
          <a:ln w="38100">
            <a:solidFill>
              <a:schemeClr val="tx1"/>
            </a:solidFill>
          </a:ln>
        </p:spPr>
        <p:txBody>
          <a:bodyPr wrap="square" rtlCol="0">
            <a:spAutoFit/>
          </a:bodyPr>
          <a:lstStyle/>
          <a:p>
            <a:r>
              <a:rPr lang="en-GB" sz="2800" dirty="0">
                <a:hlinkClick r:id="rId3"/>
              </a:rPr>
              <a:t>https://paperswithcode.com/paper/towards-evaluating-the-robustness-of-neural</a:t>
            </a:r>
            <a:endParaRPr lang="en-GB" sz="2800" dirty="0"/>
          </a:p>
        </p:txBody>
      </p:sp>
    </p:spTree>
    <p:extLst>
      <p:ext uri="{BB962C8B-B14F-4D97-AF65-F5344CB8AC3E}">
        <p14:creationId xmlns:p14="http://schemas.microsoft.com/office/powerpoint/2010/main" val="86770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Out of class, for those of you who are curious</a:t>
            </a:r>
          </a:p>
          <a:p>
            <a:r>
              <a:rPr lang="en-US" dirty="0"/>
              <a:t>[Medium1] On the ongoing race of coming up with new attacks.</a:t>
            </a:r>
            <a:br>
              <a:rPr lang="en-US" dirty="0"/>
            </a:br>
            <a:r>
              <a:rPr lang="en-US" dirty="0">
                <a:hlinkClick r:id="rId2"/>
              </a:rPr>
              <a:t>https://medium.com/mlreview/the-intuition-behind-adversarial-attacks-on-neural-networks-71fdd427a33b</a:t>
            </a:r>
            <a:endParaRPr lang="en-US" dirty="0"/>
          </a:p>
          <a:p>
            <a:endParaRPr lang="en-US" dirty="0"/>
          </a:p>
          <a:p>
            <a:r>
              <a:rPr lang="en-US" dirty="0"/>
              <a:t>[Medium2]On why security systems using deep learning are potentially under threat.</a:t>
            </a:r>
            <a:br>
              <a:rPr lang="en-US" dirty="0"/>
            </a:br>
            <a:r>
              <a:rPr lang="en-US" dirty="0">
                <a:hlinkClick r:id="rId3"/>
              </a:rPr>
              <a:t>https://medium.com/@chami.soufiane/security-threats-against-machine-learning-based-systems-a-real-concern-2515115c88e4</a:t>
            </a:r>
            <a:endParaRPr lang="en-US" dirty="0"/>
          </a:p>
          <a:p>
            <a:pPr marL="0" indent="0">
              <a:buNone/>
            </a:pPr>
            <a:endParaRPr lang="en-US" dirty="0"/>
          </a:p>
          <a:p>
            <a:endParaRPr lang="en-GB" dirty="0"/>
          </a:p>
        </p:txBody>
      </p:sp>
    </p:spTree>
    <p:extLst>
      <p:ext uri="{BB962C8B-B14F-4D97-AF65-F5344CB8AC3E}">
        <p14:creationId xmlns:p14="http://schemas.microsoft.com/office/powerpoint/2010/main" val="20469592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Out of class, for those of you who are curious</a:t>
            </a:r>
          </a:p>
          <a:p>
            <a:r>
              <a:rPr lang="en-US" dirty="0"/>
              <a:t>[YTB1] Generating adversarial patches against YOLOv2, a.k.a. printing patterns to fool AIs and become invisible.</a:t>
            </a:r>
            <a:br>
              <a:rPr lang="en-US" dirty="0"/>
            </a:br>
            <a:r>
              <a:rPr lang="en-US">
                <a:hlinkClick r:id="rId2"/>
              </a:rPr>
              <a:t>https</a:t>
            </a:r>
            <a:r>
              <a:rPr lang="en-US" dirty="0">
                <a:hlinkClick r:id="rId2"/>
              </a:rPr>
              <a:t>://www.youtube.com/watch?v</a:t>
            </a:r>
            <a:r>
              <a:rPr lang="en-US">
                <a:hlinkClick r:id="rId2"/>
              </a:rPr>
              <a:t>=MIbFvK2S9g8</a:t>
            </a:r>
            <a:endParaRPr lang="en-US"/>
          </a:p>
          <a:p>
            <a:endParaRPr lang="en-US" dirty="0"/>
          </a:p>
          <a:p>
            <a:r>
              <a:rPr lang="en-US" dirty="0"/>
              <a:t>[Stanford] Stanford lecture, by Ian </a:t>
            </a:r>
            <a:r>
              <a:rPr lang="en-US" b="1" dirty="0">
                <a:solidFill>
                  <a:schemeClr val="accent2">
                    <a:lumMod val="50000"/>
                  </a:schemeClr>
                </a:solidFill>
              </a:rPr>
              <a:t>Goodfellow</a:t>
            </a:r>
            <a:r>
              <a:rPr lang="en-US" dirty="0"/>
              <a:t> @ Stanford on attacks and defense mechanisms for Neural Networks (long!)</a:t>
            </a:r>
            <a:br>
              <a:rPr lang="en-US" dirty="0"/>
            </a:br>
            <a:r>
              <a:rPr lang="en-US" dirty="0">
                <a:hlinkClick r:id="rId3"/>
              </a:rPr>
              <a:t>https://www.youtube.com/watch?v=CIfsB_EYsVI</a:t>
            </a:r>
            <a:endParaRPr lang="en-US" dirty="0"/>
          </a:p>
          <a:p>
            <a:endParaRPr lang="en-US" dirty="0"/>
          </a:p>
          <a:p>
            <a:endParaRPr lang="en-GB" dirty="0"/>
          </a:p>
        </p:txBody>
      </p:sp>
    </p:spTree>
    <p:extLst>
      <p:ext uri="{BB962C8B-B14F-4D97-AF65-F5344CB8AC3E}">
        <p14:creationId xmlns:p14="http://schemas.microsoft.com/office/powerpoint/2010/main" val="40160571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lnSpcReduction="10000"/>
          </a:bodyPr>
          <a:lstStyle/>
          <a:p>
            <a:pPr marL="0" indent="0">
              <a:buNone/>
            </a:pPr>
            <a:r>
              <a:rPr lang="en-US" dirty="0"/>
              <a:t>More fun stuff</a:t>
            </a:r>
          </a:p>
          <a:p>
            <a:r>
              <a:rPr lang="en-US" dirty="0"/>
              <a:t>[Eykolt2018] </a:t>
            </a:r>
            <a:r>
              <a:rPr lang="en-US" dirty="0" err="1"/>
              <a:t>Eykolt</a:t>
            </a:r>
            <a:r>
              <a:rPr lang="en-US" dirty="0"/>
              <a:t> et al. “Robust Physical-World Attacks on Deep Learning Models”, 2018.</a:t>
            </a:r>
            <a:br>
              <a:rPr lang="en-US" dirty="0"/>
            </a:br>
            <a:r>
              <a:rPr lang="en-US" i="1" dirty="0"/>
              <a:t>Printing stickers to put on your tee-shirts to fool facial recognition systems.</a:t>
            </a:r>
            <a:br>
              <a:rPr lang="en-US" dirty="0"/>
            </a:br>
            <a:r>
              <a:rPr lang="en-US" dirty="0">
                <a:hlinkClick r:id="rId2"/>
              </a:rPr>
              <a:t>https://arxiv.org/abs/1707.08945</a:t>
            </a:r>
            <a:endParaRPr lang="en-US" dirty="0"/>
          </a:p>
          <a:p>
            <a:r>
              <a:rPr lang="en-US" dirty="0"/>
              <a:t>[Moosavi-Dezfooli2016] </a:t>
            </a:r>
            <a:r>
              <a:rPr lang="en-US" b="1" dirty="0" err="1">
                <a:solidFill>
                  <a:schemeClr val="accent2">
                    <a:lumMod val="50000"/>
                  </a:schemeClr>
                </a:solidFill>
              </a:rPr>
              <a:t>Moosavi-Dezfooli</a:t>
            </a:r>
            <a:r>
              <a:rPr lang="en-US" dirty="0"/>
              <a:t> et al., “</a:t>
            </a:r>
            <a:r>
              <a:rPr lang="en-US" dirty="0" err="1"/>
              <a:t>DeepFool</a:t>
            </a:r>
            <a:r>
              <a:rPr lang="en-US" dirty="0"/>
              <a:t>: a simple and accurate method to fool deep neural networks”, 2016.</a:t>
            </a:r>
            <a:br>
              <a:rPr lang="en-US" dirty="0"/>
            </a:br>
            <a:r>
              <a:rPr lang="en-US" i="1" dirty="0"/>
              <a:t>A toolbox with previously mentioned attacks and more advanced attacks.</a:t>
            </a:r>
            <a:br>
              <a:rPr lang="en-US" dirty="0"/>
            </a:br>
            <a:r>
              <a:rPr lang="en-US" dirty="0">
                <a:hlinkClick r:id="rId3"/>
              </a:rPr>
              <a:t>https://arxiv.org/abs/1511.04599</a:t>
            </a:r>
            <a:endParaRPr lang="en-US" dirty="0"/>
          </a:p>
          <a:p>
            <a:r>
              <a:rPr lang="en-US" dirty="0"/>
              <a:t>[Athalye2018] </a:t>
            </a:r>
            <a:r>
              <a:rPr lang="en-US" dirty="0" err="1"/>
              <a:t>Athalye</a:t>
            </a:r>
            <a:r>
              <a:rPr lang="en-US" dirty="0"/>
              <a:t> et al., “</a:t>
            </a:r>
            <a:r>
              <a:rPr lang="en-GB" dirty="0"/>
              <a:t>Synthesizing Robust Adversarial Examples</a:t>
            </a:r>
            <a:r>
              <a:rPr lang="en-US" dirty="0"/>
              <a:t>”, 2018.</a:t>
            </a:r>
            <a:br>
              <a:rPr lang="en-US" dirty="0"/>
            </a:br>
            <a:r>
              <a:rPr lang="en-US" i="1" dirty="0"/>
              <a:t>3D printing misclassified stuff.</a:t>
            </a:r>
            <a:br>
              <a:rPr lang="en-US" dirty="0"/>
            </a:br>
            <a:r>
              <a:rPr lang="en-US" dirty="0">
                <a:hlinkClick r:id="rId4"/>
              </a:rPr>
              <a:t>https://arxiv.org/abs/1707.07397</a:t>
            </a:r>
            <a:r>
              <a:rPr lang="en-US" dirty="0"/>
              <a:t> </a:t>
            </a:r>
          </a:p>
          <a:p>
            <a:endParaRPr lang="en-US" dirty="0"/>
          </a:p>
          <a:p>
            <a:endParaRPr lang="en-GB" dirty="0"/>
          </a:p>
        </p:txBody>
      </p:sp>
    </p:spTree>
    <p:extLst>
      <p:ext uri="{BB962C8B-B14F-4D97-AF65-F5344CB8AC3E}">
        <p14:creationId xmlns:p14="http://schemas.microsoft.com/office/powerpoint/2010/main" val="11060344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ECA-DD1F-46E4-A54B-C12AD2593CF2}"/>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224DE418-5082-4DD8-98DA-CBA97730ABB3}"/>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Aleksander </a:t>
            </a:r>
            <a:r>
              <a:rPr lang="en-GB" b="1" dirty="0" err="1">
                <a:solidFill>
                  <a:schemeClr val="accent2">
                    <a:lumMod val="50000"/>
                  </a:schemeClr>
                </a:solidFill>
              </a:rPr>
              <a:t>Madry</a:t>
            </a:r>
            <a:r>
              <a:rPr lang="en-GB" b="1" dirty="0"/>
              <a:t>: Professor </a:t>
            </a:r>
            <a:r>
              <a:rPr lang="en-GB" dirty="0"/>
              <a:t>at</a:t>
            </a:r>
            <a:r>
              <a:rPr lang="en-GB" b="1" dirty="0"/>
              <a:t> MIT, </a:t>
            </a:r>
            <a:r>
              <a:rPr lang="en-US" dirty="0"/>
              <a:t>Director of the MIT Center for Deployable Machine Learning and a Faculty Co-Lead of the MIT AI Policy Forum. </a:t>
            </a:r>
            <a:br>
              <a:rPr lang="en-US" dirty="0"/>
            </a:br>
            <a:r>
              <a:rPr lang="en-US" dirty="0">
                <a:hlinkClick r:id="rId2"/>
              </a:rPr>
              <a:t>http://madry-lab.ml/</a:t>
            </a:r>
            <a:br>
              <a:rPr lang="en-US" dirty="0"/>
            </a:br>
            <a:r>
              <a:rPr lang="en-US" dirty="0">
                <a:hlinkClick r:id="rId3"/>
              </a:rPr>
              <a:t>https://people.csail.mit.edu/madry/</a:t>
            </a:r>
            <a:br>
              <a:rPr lang="en-US" dirty="0"/>
            </a:br>
            <a:r>
              <a:rPr lang="en-US" dirty="0">
                <a:hlinkClick r:id="rId4"/>
              </a:rPr>
              <a:t>https://scholar.google.ch/citations?user=SupjsEUAAAAJ&amp;hl</a:t>
            </a:r>
            <a:r>
              <a:rPr lang="en-US">
                <a:hlinkClick r:id="rId4"/>
              </a:rPr>
              <a:t>=en</a:t>
            </a:r>
            <a:endParaRPr lang="en-US" dirty="0"/>
          </a:p>
          <a:p>
            <a:r>
              <a:rPr lang="en-GB" b="1"/>
              <a:t>Nicolas </a:t>
            </a:r>
            <a:r>
              <a:rPr lang="en-GB" b="1" dirty="0" err="1">
                <a:solidFill>
                  <a:schemeClr val="accent2">
                    <a:lumMod val="50000"/>
                  </a:schemeClr>
                </a:solidFill>
              </a:rPr>
              <a:t>Papernot</a:t>
            </a:r>
            <a:r>
              <a:rPr lang="en-GB" b="1" dirty="0"/>
              <a:t>: Assistant Professor</a:t>
            </a:r>
            <a:r>
              <a:rPr lang="en-GB" dirty="0"/>
              <a:t> at </a:t>
            </a:r>
            <a:r>
              <a:rPr lang="en-GB" b="1" dirty="0"/>
              <a:t>University</a:t>
            </a:r>
            <a:r>
              <a:rPr lang="en-GB" dirty="0"/>
              <a:t> </a:t>
            </a:r>
            <a:r>
              <a:rPr lang="en-GB" b="1" dirty="0"/>
              <a:t>of</a:t>
            </a:r>
            <a:r>
              <a:rPr lang="en-GB" dirty="0"/>
              <a:t> </a:t>
            </a:r>
            <a:r>
              <a:rPr lang="en-GB" b="1" dirty="0"/>
              <a:t>Toronto</a:t>
            </a:r>
            <a:r>
              <a:rPr lang="en-GB" dirty="0"/>
              <a:t>.</a:t>
            </a:r>
            <a:br>
              <a:rPr lang="en-GB" dirty="0"/>
            </a:br>
            <a:r>
              <a:rPr lang="en-GB" dirty="0">
                <a:hlinkClick r:id="rId5"/>
              </a:rPr>
              <a:t>https://www.papernot.fr</a:t>
            </a:r>
            <a:br>
              <a:rPr lang="en-GB" dirty="0"/>
            </a:br>
            <a:r>
              <a:rPr lang="en-GB" dirty="0">
                <a:hlinkClick r:id="rId6"/>
              </a:rPr>
              <a:t>https://scholar.google.com/citations?user=cGxq0cMAAAAJ&amp;hl=en</a:t>
            </a:r>
            <a:endParaRPr lang="en-GB" dirty="0"/>
          </a:p>
          <a:p>
            <a:pPr marL="0" indent="0">
              <a:buNone/>
            </a:pPr>
            <a:endParaRPr lang="en-GB" dirty="0"/>
          </a:p>
        </p:txBody>
      </p:sp>
    </p:spTree>
    <p:extLst>
      <p:ext uri="{BB962C8B-B14F-4D97-AF65-F5344CB8AC3E}">
        <p14:creationId xmlns:p14="http://schemas.microsoft.com/office/powerpoint/2010/main" val="2551979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3910-B7DE-40DA-B9E4-AAA90FB673B2}"/>
              </a:ext>
            </a:extLst>
          </p:cNvPr>
          <p:cNvSpPr>
            <a:spLocks noGrp="1"/>
          </p:cNvSpPr>
          <p:nvPr>
            <p:ph type="title"/>
          </p:nvPr>
        </p:nvSpPr>
        <p:spPr/>
        <p:txBody>
          <a:bodyPr/>
          <a:lstStyle/>
          <a:p>
            <a:r>
              <a:rPr lang="en-US" dirty="0"/>
              <a:t>Untargeted Gradient Attack (option #2)</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ACB712-5E78-4A70-BF20-842B3EE8294D}"/>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untargeted</a:t>
                </a:r>
                <a:r>
                  <a:rPr lang="en-US" b="1" dirty="0"/>
                  <a:t> </a:t>
                </a:r>
                <a:r>
                  <a:rPr lang="en-US" b="1" dirty="0">
                    <a:solidFill>
                      <a:srgbClr val="00B050"/>
                    </a:solidFill>
                  </a:rPr>
                  <a:t>gradient</a:t>
                </a:r>
                <a:r>
                  <a:rPr lang="en-US" b="1" dirty="0"/>
                  <a:t> </a:t>
                </a:r>
                <a:r>
                  <a:rPr lang="en-US" b="1" dirty="0">
                    <a:solidFill>
                      <a:srgbClr val="00B050"/>
                    </a:solidFill>
                  </a:rPr>
                  <a:t>attack</a:t>
                </a:r>
                <a:r>
                  <a:rPr lang="en-US" b="1" dirty="0"/>
                  <a:t>):</a:t>
                </a:r>
              </a:p>
              <a:p>
                <a:pPr marL="0" indent="0">
                  <a:buNone/>
                </a:pPr>
                <a:r>
                  <a:rPr lang="en-US" dirty="0"/>
                  <a:t>The </a:t>
                </a:r>
                <a:r>
                  <a:rPr lang="en-US" b="1" dirty="0">
                    <a:solidFill>
                      <a:srgbClr val="00B050"/>
                    </a:solidFill>
                  </a:rPr>
                  <a:t>untargeted</a:t>
                </a:r>
                <a:r>
                  <a:rPr lang="en-US" dirty="0">
                    <a:solidFill>
                      <a:srgbClr val="00B050"/>
                    </a:solidFill>
                  </a:rPr>
                  <a:t> </a:t>
                </a:r>
                <a:r>
                  <a:rPr lang="en-US" b="1" dirty="0">
                    <a:solidFill>
                      <a:srgbClr val="00B050"/>
                    </a:solidFill>
                  </a:rPr>
                  <a:t>gradient</a:t>
                </a:r>
                <a:r>
                  <a:rPr lang="en-US" dirty="0">
                    <a:solidFill>
                      <a:srgbClr val="00B050"/>
                    </a:solidFill>
                  </a:rPr>
                  <a:t> </a:t>
                </a:r>
                <a:r>
                  <a:rPr lang="en-US" b="1" dirty="0">
                    <a:solidFill>
                      <a:srgbClr val="00B050"/>
                    </a:solidFill>
                  </a:rPr>
                  <a:t>attack</a:t>
                </a:r>
                <a:r>
                  <a:rPr lang="en-US" dirty="0">
                    <a:solidFill>
                      <a:srgbClr val="00B050"/>
                    </a:solidFill>
                  </a:rPr>
                  <a:t> </a:t>
                </a:r>
                <a:r>
                  <a:rPr lang="en-US" dirty="0"/>
                  <a:t>takes a single sample </a:t>
                </a:r>
                <a14:m>
                  <m:oMath xmlns:m="http://schemas.openxmlformats.org/officeDocument/2006/math">
                    <m:r>
                      <a:rPr lang="en-US" i="1" dirty="0" smtClean="0">
                        <a:latin typeface="Cambria Math" panose="02040503050406030204" pitchFamily="18" charset="0"/>
                      </a:rPr>
                      <m:t>𝑥</m:t>
                    </m:r>
                  </m:oMath>
                </a14:m>
                <a:r>
                  <a:rPr lang="en-US" dirty="0"/>
                  <a:t>, of original class </a:t>
                </a:r>
                <a14:m>
                  <m:oMath xmlns:m="http://schemas.openxmlformats.org/officeDocument/2006/math">
                    <m:r>
                      <a:rPr lang="en-US" i="1" dirty="0" smtClean="0">
                        <a:latin typeface="Cambria Math" panose="02040503050406030204" pitchFamily="18" charset="0"/>
                      </a:rPr>
                      <m:t>𝑐</m:t>
                    </m: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and attempts to produce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of class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with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GB" dirty="0"/>
              </a:p>
              <a:p>
                <a:pPr marL="0" indent="0">
                  <a:buNone/>
                </a:pPr>
                <a:endParaRPr lang="en-GB" dirty="0"/>
              </a:p>
              <a:p>
                <a:pPr marL="0" indent="0">
                  <a:buNone/>
                </a:pPr>
                <a:r>
                  <a:rPr lang="en-GB" dirty="0"/>
                  <a:t>And then two options…</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E6ACB712-5E78-4A70-BF20-842B3EE8294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29"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4D40967-10D8-4CDB-BE23-172E50565073}"/>
                  </a:ext>
                </a:extLst>
              </p:cNvPr>
              <p:cNvSpPr>
                <a:spLocks noGrp="1"/>
              </p:cNvSpPr>
              <p:nvPr>
                <p:ph sz="half" idx="2"/>
              </p:nvPr>
            </p:nvSpPr>
            <p:spPr>
              <a:xfrm>
                <a:off x="6172200" y="1825624"/>
                <a:ext cx="5181600" cy="5032375"/>
              </a:xfrm>
            </p:spPr>
            <p:txBody>
              <a:bodyPr>
                <a:normAutofit/>
              </a:bodyPr>
              <a:lstStyle/>
              <a:p>
                <a:r>
                  <a:rPr lang="en-US" b="1" dirty="0"/>
                  <a:t>Option #2: </a:t>
                </a:r>
                <a:r>
                  <a:rPr lang="en-US" dirty="0"/>
                  <a:t>look for the least probable class </a:t>
                </a:r>
                <a14:m>
                  <m:oMath xmlns:m="http://schemas.openxmlformats.org/officeDocument/2006/math">
                    <m:sSup>
                      <m:sSupPr>
                        <m:ctrlPr>
                          <a:rPr lang="en-US" b="0" i="1" dirty="0" smtClean="0">
                            <a:latin typeface="Cambria Math" panose="02040503050406030204" pitchFamily="18" charset="0"/>
                          </a:rPr>
                        </m:ctrlPr>
                      </m:sSupPr>
                      <m:e>
                        <m:r>
                          <a:rPr lang="en-US" i="1" dirty="0">
                            <a:latin typeface="Cambria Math" panose="02040503050406030204" pitchFamily="18" charset="0"/>
                          </a:rPr>
                          <m:t>𝑐</m:t>
                        </m:r>
                      </m:e>
                      <m:sup>
                        <m:r>
                          <a:rPr lang="en-US" b="0" i="1" dirty="0" smtClean="0">
                            <a:latin typeface="Cambria Math" panose="02040503050406030204" pitchFamily="18" charset="0"/>
                          </a:rPr>
                          <m:t>∗</m:t>
                        </m:r>
                      </m:sup>
                    </m:sSup>
                    <m:r>
                      <a:rPr lang="en-US" i="1" dirty="0">
                        <a:latin typeface="Cambria Math" panose="02040503050406030204" pitchFamily="18" charset="0"/>
                      </a:rPr>
                      <m:t>∈</m:t>
                    </m:r>
                    <m:r>
                      <a:rPr lang="en-US" i="1" dirty="0">
                        <a:latin typeface="Cambria Math" panose="02040503050406030204" pitchFamily="18" charset="0"/>
                      </a:rPr>
                      <m:t>𝐶</m:t>
                    </m:r>
                  </m:oMath>
                </a14:m>
                <a:r>
                  <a:rPr lang="en-US" dirty="0"/>
                  <a:t> and use gradient </a:t>
                </a:r>
                <a:r>
                  <a:rPr lang="en-US" b="1" dirty="0"/>
                  <a:t>descent</a:t>
                </a:r>
                <a:r>
                  <a:rPr lang="en-US" dirty="0"/>
                  <a:t> to move the sample </a:t>
                </a:r>
                <a:r>
                  <a:rPr lang="en-US" b="1" dirty="0"/>
                  <a:t>in the direction of the least probable class</a:t>
                </a:r>
                <a:r>
                  <a:rPr lang="en-US" dirty="0"/>
                  <a:t>, with step </a:t>
                </a:r>
                <a14:m>
                  <m:oMath xmlns:m="http://schemas.openxmlformats.org/officeDocument/2006/math">
                    <m:r>
                      <a:rPr lang="en-US" b="0" i="1" smtClean="0">
                        <a:latin typeface="Cambria Math" panose="02040503050406030204" pitchFamily="18" charset="0"/>
                      </a:rPr>
                      <m:t>𝜖</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smtClean="0">
                          <a:latin typeface="Cambria Math" panose="02040503050406030204" pitchFamily="18" charset="0"/>
                        </a:rPr>
                        <m:t>−</m:t>
                      </m:r>
                      <m:r>
                        <a:rPr lang="en-US" b="0" i="1" smtClean="0">
                          <a:solidFill>
                            <a:schemeClr val="tx1"/>
                          </a:solidFill>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𝑐</m:t>
                          </m:r>
                        </m:e>
                        <m:sup>
                          <m:r>
                            <a:rPr lang="en-US" b="0" i="1" dirty="0" smtClean="0">
                              <a:latin typeface="Cambria Math" panose="02040503050406030204" pitchFamily="18" charset="0"/>
                            </a:rPr>
                            <m:t>∗</m:t>
                          </m:r>
                        </m:sup>
                      </m:sSup>
                      <m:r>
                        <a:rPr lang="en-US" i="1" dirty="0">
                          <a:latin typeface="Cambria Math" panose="02040503050406030204" pitchFamily="18" charset="0"/>
                        </a:rPr>
                        <m:t>)</m:t>
                      </m:r>
                    </m:oMath>
                  </m:oMathPara>
                </a14:m>
                <a:endParaRPr lang="en-GB" dirty="0"/>
              </a:p>
              <a:p>
                <a:pPr marL="0" indent="0">
                  <a:buNone/>
                </a:pPr>
                <a:endParaRPr lang="en-GB" dirty="0"/>
              </a:p>
              <a:p>
                <a:pPr marL="0" indent="0">
                  <a:buNone/>
                </a:pPr>
                <a:r>
                  <a:rPr lang="en-GB" dirty="0"/>
                  <a:t>The attack is successful if</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𝑐</m:t>
                          </m:r>
                        </m:e>
                      </m:acc>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d>
                            <m:dPr>
                              <m:ctrlPr>
                                <a:rPr lang="en-US" i="1">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d>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𝑐</m:t>
                      </m:r>
                    </m:oMath>
                  </m:oMathPara>
                </a14:m>
                <a:endParaRPr lang="en-GB" dirty="0"/>
              </a:p>
            </p:txBody>
          </p:sp>
        </mc:Choice>
        <mc:Fallback xmlns="">
          <p:sp>
            <p:nvSpPr>
              <p:cNvPr id="4" name="Content Placeholder 3">
                <a:extLst>
                  <a:ext uri="{FF2B5EF4-FFF2-40B4-BE49-F238E27FC236}">
                    <a16:creationId xmlns:a16="http://schemas.microsoft.com/office/drawing/2014/main" id="{B4D40967-10D8-4CDB-BE23-172E50565073}"/>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882"/>
                </a:stretch>
              </a:blipFill>
            </p:spPr>
            <p:txBody>
              <a:bodyPr/>
              <a:lstStyle/>
              <a:p>
                <a:r>
                  <a:rPr lang="en-SG">
                    <a:noFill/>
                  </a:rPr>
                  <a:t> </a:t>
                </a:r>
              </a:p>
            </p:txBody>
          </p:sp>
        </mc:Fallback>
      </mc:AlternateContent>
    </p:spTree>
    <p:extLst>
      <p:ext uri="{BB962C8B-B14F-4D97-AF65-F5344CB8AC3E}">
        <p14:creationId xmlns:p14="http://schemas.microsoft.com/office/powerpoint/2010/main" val="3720842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ECA-DD1F-46E4-A54B-C12AD2593CF2}"/>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224DE418-5082-4DD8-98DA-CBA97730ABB3}"/>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Nicholas</a:t>
            </a:r>
            <a:r>
              <a:rPr lang="en-GB" dirty="0"/>
              <a:t> </a:t>
            </a:r>
            <a:r>
              <a:rPr lang="en-GB" b="1" dirty="0" err="1">
                <a:solidFill>
                  <a:schemeClr val="accent2">
                    <a:lumMod val="50000"/>
                  </a:schemeClr>
                </a:solidFill>
              </a:rPr>
              <a:t>Carlini</a:t>
            </a:r>
            <a:r>
              <a:rPr lang="en-GB" dirty="0"/>
              <a:t>: </a:t>
            </a:r>
            <a:r>
              <a:rPr lang="en-GB" b="1" dirty="0"/>
              <a:t>Research</a:t>
            </a:r>
            <a:r>
              <a:rPr lang="en-GB" dirty="0"/>
              <a:t> </a:t>
            </a:r>
            <a:r>
              <a:rPr lang="en-GB" b="1" dirty="0"/>
              <a:t>Scientist</a:t>
            </a:r>
            <a:r>
              <a:rPr lang="en-GB" dirty="0"/>
              <a:t> at </a:t>
            </a:r>
            <a:r>
              <a:rPr lang="en-GB" b="1" dirty="0"/>
              <a:t>Google</a:t>
            </a:r>
            <a:r>
              <a:rPr lang="en-GB" dirty="0"/>
              <a:t> </a:t>
            </a:r>
            <a:r>
              <a:rPr lang="en-GB" b="1" dirty="0"/>
              <a:t>Brain</a:t>
            </a:r>
            <a:r>
              <a:rPr lang="en-GB" dirty="0"/>
              <a:t>.</a:t>
            </a:r>
            <a:br>
              <a:rPr lang="en-GB" dirty="0"/>
            </a:br>
            <a:r>
              <a:rPr lang="en-GB" dirty="0">
                <a:hlinkClick r:id="rId2"/>
              </a:rPr>
              <a:t>https://nicholas.carlini.com</a:t>
            </a:r>
            <a:br>
              <a:rPr lang="en-GB" dirty="0"/>
            </a:br>
            <a:r>
              <a:rPr lang="en-GB" dirty="0">
                <a:hlinkClick r:id="rId3"/>
              </a:rPr>
              <a:t>https://scholar.google.com/citations?user=q4qDvAoAAAAJ&amp;hl=en</a:t>
            </a:r>
            <a:endParaRPr lang="en-GB" dirty="0"/>
          </a:p>
          <a:p>
            <a:r>
              <a:rPr lang="en-GB" b="1" dirty="0"/>
              <a:t>David</a:t>
            </a:r>
            <a:r>
              <a:rPr lang="en-GB" dirty="0"/>
              <a:t> </a:t>
            </a:r>
            <a:r>
              <a:rPr lang="en-GB" b="1" dirty="0">
                <a:solidFill>
                  <a:schemeClr val="accent2">
                    <a:lumMod val="50000"/>
                  </a:schemeClr>
                </a:solidFill>
              </a:rPr>
              <a:t>Wagner</a:t>
            </a:r>
            <a:r>
              <a:rPr lang="en-GB" dirty="0"/>
              <a:t>: </a:t>
            </a:r>
            <a:r>
              <a:rPr lang="en-GB" b="1" dirty="0"/>
              <a:t>Professor</a:t>
            </a:r>
            <a:r>
              <a:rPr lang="en-GB" dirty="0"/>
              <a:t> at </a:t>
            </a:r>
            <a:r>
              <a:rPr lang="en-GB" b="1" dirty="0"/>
              <a:t>UC</a:t>
            </a:r>
            <a:r>
              <a:rPr lang="en-GB" dirty="0"/>
              <a:t> </a:t>
            </a:r>
            <a:r>
              <a:rPr lang="en-GB" b="1" dirty="0"/>
              <a:t>Berkeley</a:t>
            </a:r>
            <a:r>
              <a:rPr lang="en-GB" dirty="0"/>
              <a:t>.</a:t>
            </a:r>
            <a:br>
              <a:rPr lang="en-GB" dirty="0"/>
            </a:br>
            <a:r>
              <a:rPr lang="en-GB" dirty="0">
                <a:hlinkClick r:id="rId4"/>
              </a:rPr>
              <a:t>https://people.eecs.berkeley.edu/~daw/papers</a:t>
            </a:r>
            <a:br>
              <a:rPr lang="en-GB" dirty="0"/>
            </a:br>
            <a:r>
              <a:rPr lang="en-GB" dirty="0">
                <a:hlinkClick r:id="rId5"/>
              </a:rPr>
              <a:t>https://scholar.google.com/citations?user=67kghxAAAAAJ&amp;hl=en</a:t>
            </a:r>
            <a:endParaRPr lang="en-GB" dirty="0"/>
          </a:p>
          <a:p>
            <a:endParaRPr lang="en-GB" dirty="0"/>
          </a:p>
        </p:txBody>
      </p:sp>
    </p:spTree>
    <p:extLst>
      <p:ext uri="{BB962C8B-B14F-4D97-AF65-F5344CB8AC3E}">
        <p14:creationId xmlns:p14="http://schemas.microsoft.com/office/powerpoint/2010/main" val="40441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2723</TotalTime>
  <Words>6713</Words>
  <Application>Microsoft Office PowerPoint</Application>
  <PresentationFormat>Widescreen</PresentationFormat>
  <Paragraphs>547</Paragraphs>
  <Slides>90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Arial</vt:lpstr>
      <vt:lpstr>Calibri</vt:lpstr>
      <vt:lpstr>Calibri Light</vt:lpstr>
      <vt:lpstr>Cambria Math</vt:lpstr>
      <vt:lpstr>Office Theme</vt:lpstr>
      <vt:lpstr>50.039 Theory and Practice of Deep Learning W6-S3 Introduction to Attacks and Defense on Neural Networks</vt:lpstr>
      <vt:lpstr>About this week (Week 6)</vt:lpstr>
      <vt:lpstr>About this week (Week 6)</vt:lpstr>
      <vt:lpstr>In the last episode</vt:lpstr>
      <vt:lpstr>About attacks</vt:lpstr>
      <vt:lpstr>About attacks (and defense!)</vt:lpstr>
      <vt:lpstr>About attacks</vt:lpstr>
      <vt:lpstr>Untargeted Gradient Attack (option #1)</vt:lpstr>
      <vt:lpstr>Untargeted Gradient Attack (option #2)</vt:lpstr>
      <vt:lpstr>Fast Gradient Sign Method (FGSM)</vt:lpstr>
      <vt:lpstr>Iterative and Targeted FGSM attack</vt:lpstr>
      <vt:lpstr>The Madry’s (or arms  race) defense</vt:lpstr>
      <vt:lpstr>The arms race defense</vt:lpstr>
      <vt:lpstr>The arms race defense</vt:lpstr>
      <vt:lpstr>The arms race defense</vt:lpstr>
      <vt:lpstr>Retraining our model</vt:lpstr>
      <vt:lpstr>Retraining our model</vt:lpstr>
      <vt:lpstr>Retraining our model</vt:lpstr>
      <vt:lpstr>Retraining our model</vt:lpstr>
      <vt:lpstr>The arms race defense</vt:lpstr>
      <vt:lpstr>The arms race defense</vt:lpstr>
      <vt:lpstr>The Madry’s (or arms  race) defense</vt:lpstr>
      <vt:lpstr>The arms race defense</vt:lpstr>
      <vt:lpstr>The arms race defense</vt:lpstr>
      <vt:lpstr>Defensive distillation</vt:lpstr>
      <vt:lpstr>Defensive distillation</vt:lpstr>
      <vt:lpstr>Reminder: the softmax function</vt:lpstr>
      <vt:lpstr>Reminder: the softmax function </vt:lpstr>
      <vt:lpstr>The softmax function (with temperature T)</vt:lpstr>
      <vt:lpstr>The softmax function (with temperature T)</vt:lpstr>
      <vt:lpstr>The softmax function (with temperature T)</vt:lpstr>
      <vt:lpstr>The softmax function (with temperature T)</vt:lpstr>
      <vt:lpstr>The defensive distillation strategy</vt:lpstr>
      <vt:lpstr>The defensive distillation strategy</vt:lpstr>
      <vt:lpstr>Model changes</vt:lpstr>
      <vt:lpstr>Model changes</vt:lpstr>
      <vt:lpstr>Model changes</vt:lpstr>
      <vt:lpstr>Original model for baseline</vt:lpstr>
      <vt:lpstr>Defended model</vt:lpstr>
      <vt:lpstr>Defended model</vt:lpstr>
      <vt:lpstr>Defended model</vt:lpstr>
      <vt:lpstr>Defended model</vt:lpstr>
      <vt:lpstr>Defended model</vt:lpstr>
      <vt:lpstr>Defended model performance</vt:lpstr>
      <vt:lpstr>Defended model performance</vt:lpstr>
      <vt:lpstr>Defended model performance</vt:lpstr>
      <vt:lpstr>The current state of our defenses against white-box models</vt:lpstr>
      <vt:lpstr>The current state of our defenses against white-box models</vt:lpstr>
      <vt:lpstr>The current state of our defenses against white-box models</vt:lpstr>
      <vt:lpstr>Carlini-Wagner attack (targeted, iterated, white-box)</vt:lpstr>
      <vt:lpstr>Carlini-Wagner attack (targeted, iterated, white-box)</vt:lpstr>
      <vt:lpstr>Carlini-Wagner optimization</vt:lpstr>
      <vt:lpstr>Carlini-Wagner optimization</vt:lpstr>
      <vt:lpstr>Carlini-Wagner optimization</vt:lpstr>
      <vt:lpstr>Carlini-Wagner optimization</vt:lpstr>
      <vt:lpstr>Carlini-Wagner optimization</vt:lpstr>
      <vt:lpstr>Carlini-Wagner optimization</vt:lpstr>
      <vt:lpstr>Interested in implementing advanced algos? Look them up on PapersWithCode first!</vt:lpstr>
      <vt:lpstr>Black-boxing your model for defense</vt:lpstr>
      <vt:lpstr>Black-boxing your model for defense</vt:lpstr>
      <vt:lpstr>Black-boxing your model for defense</vt:lpstr>
      <vt:lpstr>The surrogate attack</vt:lpstr>
      <vt:lpstr>The surrogate attack</vt:lpstr>
      <vt:lpstr>The surrogate attack</vt:lpstr>
      <vt:lpstr>The surrogate attack</vt:lpstr>
      <vt:lpstr>The boundary attack</vt:lpstr>
      <vt:lpstr>The boundary attack</vt:lpstr>
      <vt:lpstr>The boundary attack</vt:lpstr>
      <vt:lpstr>The boundary attack</vt:lpstr>
      <vt:lpstr>The boundary attack</vt:lpstr>
      <vt:lpstr>The boundary attack</vt:lpstr>
      <vt:lpstr>The boundary attack</vt:lpstr>
      <vt:lpstr>The boundary attack</vt:lpstr>
      <vt:lpstr>The boundary attack in action</vt:lpstr>
      <vt:lpstr>The boundary attack in action</vt:lpstr>
      <vt:lpstr>Black-boxing your model for defense (v2.0!).</vt:lpstr>
      <vt:lpstr>Defending by ensemble-ing your model</vt:lpstr>
      <vt:lpstr>Defending by ensemble-ing your model</vt:lpstr>
      <vt:lpstr>Defending by ensemble-ing your model</vt:lpstr>
      <vt:lpstr>Maximal defense</vt:lpstr>
      <vt:lpstr>On the transferability of attacks</vt:lpstr>
      <vt:lpstr>Conclusion (W6S3)</vt:lpstr>
      <vt:lpstr>Learn more about these topics</vt:lpstr>
      <vt:lpstr>Learn more about these topics</vt:lpstr>
      <vt:lpstr>Interested in implementing advanced algos? Look them up on PapersWithCode first!</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211</cp:revision>
  <dcterms:created xsi:type="dcterms:W3CDTF">2021-03-10T09:35:15Z</dcterms:created>
  <dcterms:modified xsi:type="dcterms:W3CDTF">2025-02-24T06:45:59Z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2022-10-19T06:32:42Z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ffc5621d-2ccc-476e-b1ed-ea764b0cb289</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